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5" r:id="rId2"/>
    <p:sldId id="388" r:id="rId3"/>
    <p:sldId id="340" r:id="rId4"/>
    <p:sldId id="409" r:id="rId5"/>
    <p:sldId id="381" r:id="rId6"/>
    <p:sldId id="392" r:id="rId7"/>
    <p:sldId id="411" r:id="rId8"/>
    <p:sldId id="333" r:id="rId9"/>
    <p:sldId id="402" r:id="rId10"/>
    <p:sldId id="406" r:id="rId11"/>
    <p:sldId id="396" r:id="rId12"/>
    <p:sldId id="407" r:id="rId13"/>
    <p:sldId id="413" r:id="rId14"/>
    <p:sldId id="394" r:id="rId15"/>
    <p:sldId id="414" r:id="rId16"/>
    <p:sldId id="389" r:id="rId17"/>
    <p:sldId id="391" r:id="rId18"/>
    <p:sldId id="415" r:id="rId19"/>
    <p:sldId id="399" r:id="rId20"/>
    <p:sldId id="400" r:id="rId21"/>
    <p:sldId id="410" r:id="rId22"/>
    <p:sldId id="367" r:id="rId23"/>
    <p:sldId id="382" r:id="rId24"/>
    <p:sldId id="375" r:id="rId25"/>
    <p:sldId id="418" r:id="rId26"/>
    <p:sldId id="368" r:id="rId27"/>
    <p:sldId id="419" r:id="rId28"/>
    <p:sldId id="384" r:id="rId29"/>
    <p:sldId id="416" r:id="rId30"/>
    <p:sldId id="420" r:id="rId31"/>
    <p:sldId id="417" r:id="rId32"/>
    <p:sldId id="377" r:id="rId33"/>
    <p:sldId id="378" r:id="rId34"/>
    <p:sldId id="421" r:id="rId35"/>
    <p:sldId id="422" r:id="rId36"/>
    <p:sldId id="423" r:id="rId37"/>
    <p:sldId id="307" r:id="rId3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117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758">
          <p15:clr>
            <a:srgbClr val="A4A3A4"/>
          </p15:clr>
        </p15:guide>
        <p15:guide id="5" pos="2880">
          <p15:clr>
            <a:srgbClr val="A4A3A4"/>
          </p15:clr>
        </p15:guide>
        <p15:guide id="6" pos="5647">
          <p15:clr>
            <a:srgbClr val="A4A3A4"/>
          </p15:clr>
        </p15:guide>
        <p15:guide id="7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38"/>
    <a:srgbClr val="00A404"/>
    <a:srgbClr val="009FE3"/>
    <a:srgbClr val="F66C4E"/>
    <a:srgbClr val="D22730"/>
    <a:srgbClr val="A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94368" autoAdjust="0"/>
  </p:normalViewPr>
  <p:slideViewPr>
    <p:cSldViewPr snapToObjects="1">
      <p:cViewPr varScale="1">
        <p:scale>
          <a:sx n="84" d="100"/>
          <a:sy n="84" d="100"/>
        </p:scale>
        <p:origin x="808" y="40"/>
      </p:cViewPr>
      <p:guideLst>
        <p:guide orient="horz" pos="1620"/>
        <p:guide orient="horz" pos="3117"/>
        <p:guide orient="horz" pos="123"/>
        <p:guide orient="horz" pos="758"/>
        <p:guide pos="2880"/>
        <p:guide pos="5647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21A5B-9486-47B3-A0CC-9A11DABA41CB}" type="datetimeFigureOut">
              <a:rPr lang="pl-PL" smtClean="0"/>
              <a:t>18.10.2023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DD714-B7FB-45C7-8472-2431AA6AD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64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906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774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42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367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07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55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10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97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5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41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03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DD714-B7FB-45C7-8472-2431AA6AD8D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30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30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6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6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63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21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38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5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36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03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35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23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F88B-17AE-41A1-8603-659CCDEF9C78}" type="datetimeFigureOut">
              <a:rPr lang="pl-PL" smtClean="0"/>
              <a:pPr/>
              <a:t>18.10.2023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193C-6115-45CB-A954-E1A31D6DF6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18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hg6FINcjG4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WxLTM6OOfI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B4Vg8-Y2jU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icM0WhO_Kc?list=PLeDiert-E1lRiNzKKZxYFRw68OcilBnG4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4.png"/><Relationship Id="rId7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1LSHJRWljw?start=4&amp;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CFspMTh9gQ?start=1&amp;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QIR2fgAP48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2.jpeg"/><Relationship Id="rId7" Type="http://schemas.openxmlformats.org/officeDocument/2006/relationships/image" Target="../media/image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jyGlNUAKRY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c-ldU4RHww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ole tekstowe 33"/>
          <p:cNvSpPr txBox="1"/>
          <p:nvPr/>
        </p:nvSpPr>
        <p:spPr>
          <a:xfrm>
            <a:off x="916327" y="2067680"/>
            <a:ext cx="73113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pl-PL" sz="28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  <a:p>
            <a:endParaRPr lang="pl-PL" sz="28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500034" y="1281862"/>
            <a:ext cx="892975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dirty="0">
                <a:ln>
                  <a:noFill/>
                </a:ln>
                <a:solidFill>
                  <a:srgbClr val="ACC308"/>
                </a:solidFill>
                <a:effectLst/>
                <a:uLnTx/>
                <a:uFillTx/>
                <a:latin typeface="Frutiger LT Com 47 Light Cn" pitchFamily="34" charset="-18"/>
                <a:ea typeface="+mj-ea"/>
                <a:cs typeface="+mj-cs"/>
              </a:rPr>
              <a:t>PRZEGLĄD </a:t>
            </a:r>
            <a:r>
              <a:rPr lang="pl-PL" sz="2600" b="1" dirty="0">
                <a:solidFill>
                  <a:srgbClr val="ACC308"/>
                </a:solidFill>
                <a:latin typeface="Frutiger LT Com 47 Light Cn" pitchFamily="34" charset="-18"/>
                <a:ea typeface="+mj-ea"/>
                <a:cs typeface="+mj-cs"/>
              </a:rPr>
              <a:t>ROZWIĄZAŃ</a:t>
            </a: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rgbClr val="ACC308"/>
              </a:solidFill>
              <a:effectLst/>
              <a:uLnTx/>
              <a:uFillTx/>
              <a:latin typeface="Frutiger LT Com 47 Light Cn" pitchFamily="34" charset="-18"/>
              <a:ea typeface="+mj-ea"/>
              <a:cs typeface="+mj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0034" y="228599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ACC308"/>
                </a:solidFill>
                <a:latin typeface="Frutiger LT Com 47 Light Cn" pitchFamily="34" charset="-18"/>
              </a:rPr>
              <a:t>pomocnych w procesie przetwarzania odpadów z tworzyw sztucznych</a:t>
            </a:r>
          </a:p>
        </p:txBody>
      </p:sp>
      <p:cxnSp>
        <p:nvCxnSpPr>
          <p:cNvPr id="10" name="Łącznik prosty 9"/>
          <p:cNvCxnSpPr>
            <a:cxnSpLocks/>
          </p:cNvCxnSpPr>
          <p:nvPr/>
        </p:nvCxnSpPr>
        <p:spPr>
          <a:xfrm>
            <a:off x="571472" y="2730205"/>
            <a:ext cx="7745048" cy="17458"/>
          </a:xfrm>
          <a:prstGeom prst="line">
            <a:avLst/>
          </a:prstGeom>
          <a:ln>
            <a:solidFill>
              <a:srgbClr val="ACC3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67680"/>
            <a:ext cx="4571984" cy="457198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71472" y="397410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Daniel Borowiecki</a:t>
            </a:r>
          </a:p>
          <a:p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2023-10-19, Warszawa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349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8.png">
            <a:extLst>
              <a:ext uri="{FF2B5EF4-FFF2-40B4-BE49-F238E27FC236}">
                <a16:creationId xmlns:a16="http://schemas.microsoft.com/office/drawing/2014/main" id="{E195845D-21B5-66D3-6DDC-35E462AAE8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610"/>
            <a:ext cx="5143500" cy="5143500"/>
          </a:xfrm>
          <a:prstGeom prst="rect">
            <a:avLst/>
          </a:prstGeom>
        </p:spPr>
      </p:pic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088248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napęd hi-</a:t>
            </a:r>
            <a:r>
              <a:rPr lang="pl-PL" sz="2400" b="1" dirty="0" err="1">
                <a:solidFill>
                  <a:srgbClr val="F66C4E"/>
                </a:solidFill>
                <a:latin typeface="Frutiger LT Com 47 Light Cn" panose="020B0306030504020204" pitchFamily="34" charset="-18"/>
              </a:rPr>
              <a:t>torque</a:t>
            </a:r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 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486048" y="1554161"/>
            <a:ext cx="2549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duża oszczędność energii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90101" y="1948166"/>
            <a:ext cx="2808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zredukowane skoki napięcia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FC7897-256F-BA15-A8DB-69F674FA20FC}"/>
              </a:ext>
            </a:extLst>
          </p:cNvPr>
          <p:cNvSpPr txBox="1"/>
          <p:nvPr/>
        </p:nvSpPr>
        <p:spPr>
          <a:xfrm>
            <a:off x="133904" y="4792551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2911A1B-6A04-3E2D-0293-9B691F79CDB2}"/>
              </a:ext>
            </a:extLst>
          </p:cNvPr>
          <p:cNvSpPr txBox="1"/>
          <p:nvPr/>
        </p:nvSpPr>
        <p:spPr>
          <a:xfrm>
            <a:off x="490101" y="2351323"/>
            <a:ext cx="4640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kontrola prędkości na falowniku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 5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obr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/min do 180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obr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/min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EE58749-CE4C-280D-E726-38F8B59130A9}"/>
              </a:ext>
            </a:extLst>
          </p:cNvPr>
          <p:cNvSpPr txBox="1"/>
          <p:nvPr/>
        </p:nvSpPr>
        <p:spPr>
          <a:xfrm>
            <a:off x="500034" y="2997654"/>
            <a:ext cx="464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nie wymaga przekładni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6F6E721-0A9F-8EF9-BC2A-FF513AC619EF}"/>
              </a:ext>
            </a:extLst>
          </p:cNvPr>
          <p:cNvSpPr txBox="1"/>
          <p:nvPr/>
        </p:nvSpPr>
        <p:spPr>
          <a:xfrm>
            <a:off x="140120" y="4791260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5" name="Picture 2" descr="C:\Users\thorsten.blumenau\Desktop\EBS Prospekt 2016\WFC.png">
            <a:extLst>
              <a:ext uri="{FF2B5EF4-FFF2-40B4-BE49-F238E27FC236}">
                <a16:creationId xmlns:a16="http://schemas.microsoft.com/office/drawing/2014/main" id="{67AB48BA-3C37-4F7B-9E76-4ABB2717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402" y="1754216"/>
            <a:ext cx="3953288" cy="3268900"/>
          </a:xfrm>
          <a:prstGeom prst="rect">
            <a:avLst/>
          </a:prstGeom>
          <a:noFill/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146F892C-CCC3-C98A-78DB-D4DB9D41DD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039" y="1064509"/>
            <a:ext cx="2807022" cy="197910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3AD46B1-14D8-EC43-C9EA-23794CECA735}"/>
              </a:ext>
            </a:extLst>
          </p:cNvPr>
          <p:cNvSpPr txBox="1"/>
          <p:nvPr/>
        </p:nvSpPr>
        <p:spPr>
          <a:xfrm>
            <a:off x="227196" y="4840515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</p:spTree>
    <p:extLst>
      <p:ext uri="{BB962C8B-B14F-4D97-AF65-F5344CB8AC3E}">
        <p14:creationId xmlns:p14="http://schemas.microsoft.com/office/powerpoint/2010/main" val="21043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5" grpId="0"/>
      <p:bldP spid="34" grpId="0"/>
      <p:bldP spid="22" grpId="0"/>
      <p:bldP spid="2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" name="Multimedia online 1" title="WEIMA napęd high torque Baumüller z silnikiem synchronicznym">
            <a:hlinkClick r:id="" action="ppaction://media"/>
            <a:extLst>
              <a:ext uri="{FF2B5EF4-FFF2-40B4-BE49-F238E27FC236}">
                <a16:creationId xmlns:a16="http://schemas.microsoft.com/office/drawing/2014/main" id="{5DEFE9D9-40F1-F195-1507-D685DC46CB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12298" y="1056655"/>
            <a:ext cx="6448142" cy="36432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AA1D8F0-A15A-5031-1F8B-EAF5BD7DF8E0}"/>
              </a:ext>
            </a:extLst>
          </p:cNvPr>
          <p:cNvSpPr txBox="1"/>
          <p:nvPr/>
        </p:nvSpPr>
        <p:spPr>
          <a:xfrm>
            <a:off x="2339690" y="620514"/>
            <a:ext cx="403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napęd hi-</a:t>
            </a:r>
            <a:r>
              <a:rPr lang="pl-PL" b="1" dirty="0" err="1">
                <a:solidFill>
                  <a:srgbClr val="F66C4E"/>
                </a:solidFill>
                <a:latin typeface="Frutiger LT Com 47 Light Cn" panose="020B0306030504020204" pitchFamily="34" charset="-18"/>
              </a:rPr>
              <a:t>torque</a:t>
            </a:r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 </a:t>
            </a:r>
            <a:r>
              <a:rPr lang="pl-PL" b="1" dirty="0" err="1">
                <a:solidFill>
                  <a:srgbClr val="F66C4E"/>
                </a:solidFill>
                <a:latin typeface="Frutiger LT Com 47 Light Cn" panose="020B0306030504020204" pitchFamily="34" charset="-18"/>
              </a:rPr>
              <a:t>Baumueller</a:t>
            </a:r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 </a:t>
            </a:r>
            <a:endParaRPr lang="pl-PL" sz="1800" b="1" dirty="0">
              <a:solidFill>
                <a:srgbClr val="F66C4E"/>
              </a:solidFill>
              <a:latin typeface="Frutiger LT Com 47 Light Cn" panose="020B0306030504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44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3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7EFC1CA-DA9F-968C-1426-7AF23D5F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14520" r="8209" b="9994"/>
          <a:stretch/>
        </p:blipFill>
        <p:spPr>
          <a:xfrm>
            <a:off x="4766437" y="1131750"/>
            <a:ext cx="4356351" cy="2880000"/>
          </a:xfrm>
          <a:prstGeom prst="rect">
            <a:avLst/>
          </a:prstGeom>
        </p:spPr>
      </p:pic>
      <p:pic>
        <p:nvPicPr>
          <p:cNvPr id="9" name="Obraz 8" descr="8.png">
            <a:extLst>
              <a:ext uri="{FF2B5EF4-FFF2-40B4-BE49-F238E27FC236}">
                <a16:creationId xmlns:a16="http://schemas.microsoft.com/office/drawing/2014/main" id="{6084C6B5-AF55-D32C-9657-ED337D75DF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610"/>
            <a:ext cx="5143500" cy="5143500"/>
          </a:xfrm>
          <a:prstGeom prst="rect">
            <a:avLst/>
          </a:prstGeom>
        </p:spPr>
      </p:pic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088248"/>
            <a:ext cx="2396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napęd hydrauliczny 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486048" y="1554161"/>
            <a:ext cx="2616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wysoki moment obrotowy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90101" y="1948166"/>
            <a:ext cx="4589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bez przekładni, falownika ani chłodzenia wodą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2911A1B-6A04-3E2D-0293-9B691F79CDB2}"/>
              </a:ext>
            </a:extLst>
          </p:cNvPr>
          <p:cNvSpPr txBox="1"/>
          <p:nvPr/>
        </p:nvSpPr>
        <p:spPr>
          <a:xfrm>
            <a:off x="490101" y="2351323"/>
            <a:ext cx="464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odporny na ciała obce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6F6E721-0A9F-8EF9-BC2A-FF513AC619EF}"/>
              </a:ext>
            </a:extLst>
          </p:cNvPr>
          <p:cNvSpPr txBox="1"/>
          <p:nvPr/>
        </p:nvSpPr>
        <p:spPr>
          <a:xfrm>
            <a:off x="156337" y="477451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407D1C-AC10-1B18-E2C0-6B4CC140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87" y="2687068"/>
            <a:ext cx="2813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5" grpId="0"/>
      <p:bldP spid="22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" name="Multimedia online 1" title="WEIMA rozwiązania do rozdrabniania trudnych i abrazyjnych materiałów">
            <a:hlinkClick r:id="" action="ppaction://media"/>
            <a:extLst>
              <a:ext uri="{FF2B5EF4-FFF2-40B4-BE49-F238E27FC236}">
                <a16:creationId xmlns:a16="http://schemas.microsoft.com/office/drawing/2014/main" id="{3F03E508-9F8B-DE18-B6B4-58A29F322D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00034" y="1059315"/>
            <a:ext cx="6448142" cy="36432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34DC599-FC2A-0EE5-F700-ADD42010E97C}"/>
              </a:ext>
            </a:extLst>
          </p:cNvPr>
          <p:cNvSpPr txBox="1"/>
          <p:nvPr/>
        </p:nvSpPr>
        <p:spPr>
          <a:xfrm>
            <a:off x="971500" y="545931"/>
            <a:ext cx="5495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napęd hydrauliczny </a:t>
            </a:r>
            <a:r>
              <a:rPr lang="pl-PL" b="1" dirty="0" err="1">
                <a:solidFill>
                  <a:srgbClr val="F66C4E"/>
                </a:solidFill>
                <a:latin typeface="Frutiger LT Com 47 Light Cn" panose="020B0306030504020204" pitchFamily="34" charset="-18"/>
              </a:rPr>
              <a:t>Bosh</a:t>
            </a:r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 i rozwiązania do trudnych materiałów </a:t>
            </a:r>
            <a:endParaRPr lang="pl-PL" sz="1800" b="1" dirty="0">
              <a:solidFill>
                <a:srgbClr val="F66C4E"/>
              </a:solidFill>
              <a:latin typeface="Frutiger LT Com 47 Light Cn" panose="020B0306030504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06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3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3" name="Grafik 1">
            <a:extLst>
              <a:ext uri="{FF2B5EF4-FFF2-40B4-BE49-F238E27FC236}">
                <a16:creationId xmlns:a16="http://schemas.microsoft.com/office/drawing/2014/main" id="{3E116340-4922-E447-02CB-87C52E04B8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8" r="14910"/>
          <a:stretch/>
        </p:blipFill>
        <p:spPr>
          <a:xfrm>
            <a:off x="3039364" y="1136867"/>
            <a:ext cx="2592360" cy="2823189"/>
          </a:xfrm>
          <a:prstGeom prst="rect">
            <a:avLst/>
          </a:prstGeom>
        </p:spPr>
      </p:pic>
      <p:pic>
        <p:nvPicPr>
          <p:cNvPr id="5" name="Grafik 3">
            <a:extLst>
              <a:ext uri="{FF2B5EF4-FFF2-40B4-BE49-F238E27FC236}">
                <a16:creationId xmlns:a16="http://schemas.microsoft.com/office/drawing/2014/main" id="{F2251F2C-A56F-2E8B-6A91-B42721B767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020" y="1285443"/>
            <a:ext cx="3465780" cy="252603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91A2E2F-2DD1-C34C-CD82-1D0688E06264}"/>
              </a:ext>
            </a:extLst>
          </p:cNvPr>
          <p:cNvSpPr/>
          <p:nvPr/>
        </p:nvSpPr>
        <p:spPr>
          <a:xfrm>
            <a:off x="323410" y="1125026"/>
            <a:ext cx="3555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klapa inspekcyjna w kruszarce</a:t>
            </a:r>
          </a:p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WKS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3904161-3B2A-A2D1-52E6-C8BE55826BDB}"/>
              </a:ext>
            </a:extLst>
          </p:cNvPr>
          <p:cNvSpPr txBox="1"/>
          <p:nvPr/>
        </p:nvSpPr>
        <p:spPr>
          <a:xfrm>
            <a:off x="323410" y="2067680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e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lektryczno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- hydrauliczna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E4BCCC7-08CA-C389-005D-66BFD2F2371C}"/>
              </a:ext>
            </a:extLst>
          </p:cNvPr>
          <p:cNvSpPr txBox="1"/>
          <p:nvPr/>
        </p:nvSpPr>
        <p:spPr>
          <a:xfrm>
            <a:off x="323410" y="2437012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ł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atwy dostęp do rotora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9DA0674-F394-7A4F-7478-680826222C22}"/>
              </a:ext>
            </a:extLst>
          </p:cNvPr>
          <p:cNvSpPr txBox="1"/>
          <p:nvPr/>
        </p:nvSpPr>
        <p:spPr>
          <a:xfrm>
            <a:off x="323410" y="2806344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s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zybkie usuwanie ciał obcych </a:t>
            </a:r>
          </a:p>
        </p:txBody>
      </p:sp>
    </p:spTree>
    <p:extLst>
      <p:ext uri="{BB962C8B-B14F-4D97-AF65-F5344CB8AC3E}">
        <p14:creationId xmlns:p14="http://schemas.microsoft.com/office/powerpoint/2010/main" val="29088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6" grpId="0"/>
      <p:bldP spid="1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4DC599-FC2A-0EE5-F700-ADD42010E97C}"/>
              </a:ext>
            </a:extLst>
          </p:cNvPr>
          <p:cNvSpPr txBox="1"/>
          <p:nvPr/>
        </p:nvSpPr>
        <p:spPr>
          <a:xfrm>
            <a:off x="1763610" y="5459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F66C4E"/>
                </a:solidFill>
                <a:latin typeface="Frutiger LT Com 47 Light Cn" panose="020B0306030504020204" pitchFamily="34" charset="-18"/>
              </a:rPr>
              <a:t>rozrdrabnianie</a:t>
            </a:r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 100% folii LLDPE (</a:t>
            </a:r>
            <a:r>
              <a:rPr lang="pl-PL" b="1" dirty="0" err="1">
                <a:solidFill>
                  <a:srgbClr val="F66C4E"/>
                </a:solidFill>
                <a:latin typeface="Frutiger LT Com 47 Light Cn" panose="020B0306030504020204" pitchFamily="34" charset="-18"/>
              </a:rPr>
              <a:t>stretch</a:t>
            </a:r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)</a:t>
            </a:r>
            <a:endParaRPr lang="pl-PL" sz="1800" b="1" dirty="0">
              <a:solidFill>
                <a:srgbClr val="F66C4E"/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6" name="Multimedia online 5" title="WEIMA WPC PreCut 3000, rozdrabnianie rolniczej folii stretch z LLDPE">
            <a:hlinkClick r:id="" action="ppaction://media"/>
            <a:extLst>
              <a:ext uri="{FF2B5EF4-FFF2-40B4-BE49-F238E27FC236}">
                <a16:creationId xmlns:a16="http://schemas.microsoft.com/office/drawing/2014/main" id="{9A4E7446-D290-5684-83EB-DE4E0DDBF7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78654" y="1056655"/>
            <a:ext cx="6448142" cy="36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3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606015"/>
            <a:ext cx="334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rozdrabniacze czterowałowe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00034" y="2195725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wolnoobrotowe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0034" y="2595835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rozruch gwiazda-trójkąt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0034" y="2995945"/>
            <a:ext cx="3020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dwa silniki elektryczne napędu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0034" y="3396055"/>
            <a:ext cx="3654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dwa wały tnące oraz dwa zgarniające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00034" y="3796165"/>
            <a:ext cx="2074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max. moc 2 x 30kW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7CC812-00AD-708D-76E1-5EE4545A5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62" y="1153711"/>
            <a:ext cx="2916000" cy="1944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C6D1093-09ED-D2DB-AC10-F2C4FE5455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07" y="3145002"/>
            <a:ext cx="1846287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5" grpId="0"/>
      <p:bldP spid="16" grpId="0"/>
      <p:bldP spid="17" grpId="0"/>
      <p:bldP spid="34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606015"/>
            <a:ext cx="4878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hydrauliczne prasy z odsączeniem płynów 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00034" y="2195725"/>
            <a:ext cx="2626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redukcja objętości odpadu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0034" y="2595835"/>
            <a:ext cx="2345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siła nacisku do 200 bar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0034" y="2995945"/>
            <a:ext cx="3401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średnice brykietów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  <a:sym typeface="Symbol" panose="05050102010706020507" pitchFamily="18" charset="2"/>
              </a:rPr>
              <a:t>200 - 300 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0034" y="3396055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wykonanie ze stali szlachetnej 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89E35D2-51C3-A1DF-88A8-1B3B8DB63D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34" y="1013043"/>
            <a:ext cx="2699460" cy="180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46CDC78-A0B1-1306-963F-68B4D6F683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30" y="2907633"/>
            <a:ext cx="27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5" grpId="0"/>
      <p:bldP spid="16" grpId="0"/>
      <p:bldP spid="17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4DC599-FC2A-0EE5-F700-ADD42010E97C}"/>
              </a:ext>
            </a:extLst>
          </p:cNvPr>
          <p:cNvSpPr txBox="1"/>
          <p:nvPr/>
        </p:nvSpPr>
        <p:spPr>
          <a:xfrm>
            <a:off x="1191025" y="613010"/>
            <a:ext cx="5296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odwadnianie i prasowanie płatka z umytych folii rolniczych</a:t>
            </a:r>
          </a:p>
        </p:txBody>
      </p:sp>
      <p:pic>
        <p:nvPicPr>
          <p:cNvPr id="6" name="Multimedia online 5" title="PUEHLER C.200 draining and compressing of fines from washed agricultural films">
            <a:hlinkClick r:id="" action="ppaction://media"/>
            <a:extLst>
              <a:ext uri="{FF2B5EF4-FFF2-40B4-BE49-F238E27FC236}">
                <a16:creationId xmlns:a16="http://schemas.microsoft.com/office/drawing/2014/main" id="{A342985C-698A-29F6-4589-29F3EE1BA4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00034" y="1056655"/>
            <a:ext cx="6448142" cy="36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3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1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1808" y="944500"/>
            <a:ext cx="8308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przykładowa instalacja do przetwarzania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88A81A8-218B-6993-A754-EE6D20F360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" y="1459883"/>
            <a:ext cx="81749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ata\TEKOpro\TEKOpro marketing\logo\2019 TEKOpro logo 1080x1080.jpg">
            <a:extLst>
              <a:ext uri="{FF2B5EF4-FFF2-40B4-BE49-F238E27FC236}">
                <a16:creationId xmlns:a16="http://schemas.microsoft.com/office/drawing/2014/main" id="{DFFC942F-2594-7645-6251-5ADFEEF6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678643"/>
            <a:ext cx="3786214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ata\weima\weima marketing\weima logo\2021 WEIMA logo 888x256 do ofert.jpg">
            <a:extLst>
              <a:ext uri="{FF2B5EF4-FFF2-40B4-BE49-F238E27FC236}">
                <a16:creationId xmlns:a16="http://schemas.microsoft.com/office/drawing/2014/main" id="{270761B4-A1CC-DEB4-542D-404D82A9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10" y="427757"/>
            <a:ext cx="253364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2019 WESTERIA logo 1021x256 do ofert">
            <a:extLst>
              <a:ext uri="{FF2B5EF4-FFF2-40B4-BE49-F238E27FC236}">
                <a16:creationId xmlns:a16="http://schemas.microsoft.com/office/drawing/2014/main" id="{C967D4A2-CE20-072B-4A2A-09311C39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10" y="1375630"/>
            <a:ext cx="256652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19 SPALECK logo 1011x256 do ofert">
            <a:extLst>
              <a:ext uri="{FF2B5EF4-FFF2-40B4-BE49-F238E27FC236}">
                <a16:creationId xmlns:a16="http://schemas.microsoft.com/office/drawing/2014/main" id="{CC964B71-E6D7-229A-503D-A7A8EE56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24" y="2277783"/>
            <a:ext cx="257479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3FBA96E-2406-B84C-F83D-24294AF39269}"/>
              </a:ext>
            </a:extLst>
          </p:cNvPr>
          <p:cNvSpPr txBox="1"/>
          <p:nvPr/>
        </p:nvSpPr>
        <p:spPr>
          <a:xfrm>
            <a:off x="5495190" y="4207225"/>
            <a:ext cx="40096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600" b="1" i="1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T</a:t>
            </a:r>
            <a:r>
              <a:rPr lang="pl-PL" sz="2600" i="1" dirty="0">
                <a:solidFill>
                  <a:srgbClr val="ACC308"/>
                </a:solidFill>
                <a:latin typeface="Frutiger LT Com 47 Light Cn" pitchFamily="34" charset="-18"/>
              </a:rPr>
              <a:t>echnologia i </a:t>
            </a:r>
            <a:r>
              <a:rPr lang="pl-PL" sz="2600" b="1" i="1" dirty="0" err="1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EKO</a:t>
            </a:r>
            <a:r>
              <a:rPr lang="pl-PL" sz="2600" i="1" dirty="0" err="1">
                <a:solidFill>
                  <a:srgbClr val="ACC308"/>
                </a:solidFill>
                <a:latin typeface="Frutiger LT Com 47 Light Cn" pitchFamily="34" charset="-18"/>
              </a:rPr>
              <a:t>logia</a:t>
            </a:r>
            <a:endParaRPr lang="pl-PL" sz="2600" i="1" dirty="0">
              <a:solidFill>
                <a:srgbClr val="ACC308"/>
              </a:solidFill>
              <a:latin typeface="Frutiger LT Com 47 Light Cn" pitchFamily="34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6D4043-12C5-8F9F-60AF-35C341ECC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10" y="3202796"/>
            <a:ext cx="2592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1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1808" y="944500"/>
            <a:ext cx="8308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przykładowa instalacja do przetwarzania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9E419F7-1B54-E1A4-4498-AEB956D0DD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8" y="1466687"/>
            <a:ext cx="4320000" cy="2880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49B6210-766B-6CB7-C4A4-8CC1F55EDB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50" y="1409511"/>
            <a:ext cx="368928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450" y="2369653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D22730"/>
                </a:solidFill>
                <a:latin typeface="Frutiger LT Com 47 Light Cn" pitchFamily="34" charset="-18"/>
              </a:rPr>
              <a:t>rok założenia 1956</a:t>
            </a:r>
            <a:endParaRPr lang="pl-PL" sz="2300" dirty="0">
              <a:solidFill>
                <a:srgbClr val="D22730"/>
              </a:solidFill>
              <a:latin typeface="Frutiger LT Com 47 Light Cn" pitchFamily="34" charset="-18"/>
            </a:endParaRPr>
          </a:p>
        </p:txBody>
      </p:sp>
      <p:pic>
        <p:nvPicPr>
          <p:cNvPr id="25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9E5C92-F9BB-D3AA-77FF-FD8F67EFD84D}"/>
              </a:ext>
            </a:extLst>
          </p:cNvPr>
          <p:cNvSpPr txBox="1"/>
          <p:nvPr/>
        </p:nvSpPr>
        <p:spPr>
          <a:xfrm>
            <a:off x="608350" y="2817920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D22730"/>
                </a:solidFill>
                <a:latin typeface="Frutiger LT Com 47 Light Cn" pitchFamily="34" charset="-18"/>
              </a:rPr>
              <a:t>ponad 145 pracowników</a:t>
            </a:r>
            <a:endParaRPr lang="pl-PL" sz="2300" dirty="0">
              <a:solidFill>
                <a:srgbClr val="D22730"/>
              </a:solidFill>
              <a:latin typeface="Frutiger LT Com 47 Light Cn" pitchFamily="34" charset="-18"/>
            </a:endParaRPr>
          </a:p>
        </p:txBody>
      </p:sp>
      <p:pic>
        <p:nvPicPr>
          <p:cNvPr id="7" name="Picture 5" descr="2019 WESTERIA logo 1021x256 do ofert">
            <a:extLst>
              <a:ext uri="{FF2B5EF4-FFF2-40B4-BE49-F238E27FC236}">
                <a16:creationId xmlns:a16="http://schemas.microsoft.com/office/drawing/2014/main" id="{BDC0741A-FBD9-F39D-5128-9CCE9A00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26" y="965532"/>
            <a:ext cx="4562718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045E236-0E1E-0B1A-2718-76C24E3A1871}"/>
              </a:ext>
            </a:extLst>
          </p:cNvPr>
          <p:cNvSpPr txBox="1"/>
          <p:nvPr/>
        </p:nvSpPr>
        <p:spPr>
          <a:xfrm>
            <a:off x="611450" y="3264196"/>
            <a:ext cx="66249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D22730"/>
                </a:solidFill>
                <a:latin typeface="Frutiger LT Com 47 Light Cn" pitchFamily="34" charset="-18"/>
              </a:rPr>
              <a:t>liderzy separacji powietrznej oraz transporcie materiałów </a:t>
            </a:r>
            <a:endParaRPr lang="pl-PL" sz="2300" dirty="0">
              <a:solidFill>
                <a:srgbClr val="D22730"/>
              </a:solidFill>
              <a:latin typeface="Frutiger LT Com 47 Light C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467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80" y="1352374"/>
            <a:ext cx="4868532" cy="28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2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15" name="Obraz 14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323410" y="4876656"/>
            <a:ext cx="30040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019 WESTERIA logo 1021x256 do of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88672" y="2065100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przyjęcie odpadu z auta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672" y="2465210"/>
            <a:ext cx="1994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magazyn buforowy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8672" y="2865320"/>
            <a:ext cx="220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precyzyjne dozowanie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67430" y="1603435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bunkry </a:t>
            </a:r>
            <a:r>
              <a:rPr lang="pl-PL" sz="2400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MovingFloor</a:t>
            </a:r>
            <a:r>
              <a:rPr lang="pl-PL" sz="2400" b="1" baseline="30000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®  </a:t>
            </a:r>
            <a:endParaRPr lang="pl-PL" sz="2400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88685" y="3265430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płynne działanie każdej linii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755470" y="3869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przesiewanie w mechanicznym przetwarzaniu odpadów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922565" y="3939940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D22730"/>
                </a:solidFill>
                <a:latin typeface="Frutiger LT Com 47 Light Cn" pitchFamily="34" charset="-18"/>
              </a:rPr>
              <a:t>obejrzyj więcej</a:t>
            </a:r>
          </a:p>
        </p:txBody>
      </p:sp>
      <p:pic>
        <p:nvPicPr>
          <p:cNvPr id="24" name="Obraz 23" descr="movingfloor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224" y="2736364"/>
            <a:ext cx="2571766" cy="25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5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13" grpId="0"/>
      <p:bldP spid="22" grpId="0"/>
      <p:bldP spid="23" grpId="0"/>
      <p:bldP spid="26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15" name="Obraz 14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323410" y="4876656"/>
            <a:ext cx="30040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019 WESTERIA logo 1021x256 do of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88672" y="2065100"/>
            <a:ext cx="2200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kompaktowa budowa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672" y="2465210"/>
            <a:ext cx="3660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rozwiązanie dopasowane do odpadu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8672" y="2865320"/>
            <a:ext cx="220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precyzyjne dozowanie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67430" y="1603435"/>
            <a:ext cx="290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zasobnik </a:t>
            </a:r>
            <a:r>
              <a:rPr lang="pl-PL" sz="2400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MultiFeeder</a:t>
            </a:r>
            <a:r>
              <a:rPr lang="pl-PL" sz="2400" b="1" baseline="30000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®  </a:t>
            </a:r>
            <a:endParaRPr lang="pl-PL" sz="2400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88685" y="3265430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płynne działanie każdej linii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98" y="1020008"/>
            <a:ext cx="4872115" cy="30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13" grpId="0"/>
      <p:bldP spid="22" grpId="0"/>
      <p:bldP spid="23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15" name="Obraz 14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240" y="2065100"/>
            <a:ext cx="4571984" cy="4571984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323410" y="4876656"/>
            <a:ext cx="30040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019 WESTERIA logo 1021x256 do of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74066" y="2065100"/>
            <a:ext cx="1465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zawiera wagę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672" y="2465210"/>
            <a:ext cx="2552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sterowanie z falownikiem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8672" y="2865320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różne szerokości i długości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67430" y="1603435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przenośnik dozujący </a:t>
            </a:r>
            <a:r>
              <a:rPr lang="pl-PL" sz="2400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DoseCon</a:t>
            </a:r>
            <a:endParaRPr lang="pl-PL" sz="2400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88685" y="3265430"/>
            <a:ext cx="3922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oparty na przenośniku nieckowym 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UCon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70" y="1465857"/>
            <a:ext cx="4484794" cy="199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13" grpId="0"/>
      <p:bldP spid="22" grpId="0"/>
      <p:bldP spid="23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DD34311-5992-3D53-3A4A-DAF2B0A705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r="15682"/>
          <a:stretch/>
        </p:blipFill>
        <p:spPr>
          <a:xfrm>
            <a:off x="3588211" y="2752386"/>
            <a:ext cx="2698175" cy="1699679"/>
          </a:xfrm>
          <a:prstGeom prst="rect">
            <a:avLst/>
          </a:prstGeom>
        </p:spPr>
      </p:pic>
      <p:pic>
        <p:nvPicPr>
          <p:cNvPr id="27" name="Obraz 2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323410" y="4876656"/>
            <a:ext cx="30040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5" name="Obraz 14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71541"/>
            <a:ext cx="4571984" cy="4571984"/>
          </a:xfrm>
          <a:prstGeom prst="rect">
            <a:avLst/>
          </a:prstGeom>
        </p:spPr>
      </p:pic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019 WESTERIA logo 1021x256 do of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74066" y="2065100"/>
            <a:ext cx="2251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szerokie zastosowanie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672" y="2465210"/>
            <a:ext cx="2912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liczne możliwości rozbudowy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8672" y="2865320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różne szerokości i długości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67430" y="1603435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przenośniki taśmowe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488685" y="3265430"/>
            <a:ext cx="3806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możliwość transportu materiału nawet </a:t>
            </a:r>
          </a:p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pod kątem 60º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59D4DD-E241-98E5-8C61-A002BBBF22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17520" r="8447" b="4866"/>
          <a:stretch/>
        </p:blipFill>
        <p:spPr>
          <a:xfrm>
            <a:off x="6584668" y="1147524"/>
            <a:ext cx="2232310" cy="11176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137CB8A-E934-C08A-2CEE-03D23139D7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7148" r="5218" b="2808"/>
          <a:stretch/>
        </p:blipFill>
        <p:spPr>
          <a:xfrm>
            <a:off x="4458619" y="1500025"/>
            <a:ext cx="1995274" cy="11196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D5F24B5-76C6-BA2F-A37D-34B0270D29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5" r="4193" b="5472"/>
          <a:stretch/>
        </p:blipFill>
        <p:spPr>
          <a:xfrm>
            <a:off x="6506165" y="2505575"/>
            <a:ext cx="2278724" cy="1119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3293D9F-DB73-B564-34CE-8F175ECFE8E5}"/>
              </a:ext>
            </a:extLst>
          </p:cNvPr>
          <p:cNvSpPr txBox="1"/>
          <p:nvPr/>
        </p:nvSpPr>
        <p:spPr>
          <a:xfrm>
            <a:off x="492220" y="3949701"/>
            <a:ext cx="464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prosta konstrukcja 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39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13" grpId="0"/>
      <p:bldP spid="22" grpId="0"/>
      <p:bldP spid="23" grpId="0"/>
      <p:bldP spid="26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62"/>
            <a:ext cx="5143500" cy="5143500"/>
          </a:xfrm>
          <a:prstGeom prst="rect">
            <a:avLst/>
          </a:prstGeom>
        </p:spPr>
      </p:pic>
      <p:pic>
        <p:nvPicPr>
          <p:cNvPr id="15" name="Obraz 14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323410" y="4876656"/>
            <a:ext cx="30040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019 WESTERIA logo 1021x256 do of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88672" y="2065100"/>
            <a:ext cx="2562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równomierne podawanie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672" y="2465210"/>
            <a:ext cx="4540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podawanie z szerokości 500 mm do 3.000 mm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8672" y="2865320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zasyp pod każdym kątem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67430" y="1603435"/>
            <a:ext cx="455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podajnik dyskowy </a:t>
            </a:r>
            <a:r>
              <a:rPr lang="pl-PL" sz="2400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DiscSpreader</a:t>
            </a:r>
            <a:r>
              <a:rPr lang="pl-PL" sz="2400" b="1" baseline="30000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®</a:t>
            </a:r>
            <a:endParaRPr lang="pl-PL" sz="2400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88685" y="3265430"/>
            <a:ext cx="4266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oszczędność miejsca np. przed separatorem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755470" y="3869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przesiewanie w mechanicznym przetwarzaniu odpadów</a:t>
            </a:r>
          </a:p>
        </p:txBody>
      </p:sp>
      <p:pic>
        <p:nvPicPr>
          <p:cNvPr id="2050" name="Picture 2" descr="C:\data\westeria\westeria pictures\DiscSpreader®\compact sprea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69" y="948423"/>
            <a:ext cx="3861548" cy="31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13" grpId="0"/>
      <p:bldP spid="22" grpId="0"/>
      <p:bldP spid="23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4.png">
            <a:extLst>
              <a:ext uri="{FF2B5EF4-FFF2-40B4-BE49-F238E27FC236}">
                <a16:creationId xmlns:a16="http://schemas.microsoft.com/office/drawing/2014/main" id="{8D16FC16-E8F5-7FF4-DEF6-F35074F0DB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62"/>
            <a:ext cx="5143500" cy="5143500"/>
          </a:xfrm>
          <a:prstGeom prst="rect">
            <a:avLst/>
          </a:prstGeom>
        </p:spPr>
      </p:pic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4DC599-FC2A-0EE5-F700-ADD42010E97C}"/>
              </a:ext>
            </a:extLst>
          </p:cNvPr>
          <p:cNvSpPr txBox="1"/>
          <p:nvPr/>
        </p:nvSpPr>
        <p:spPr>
          <a:xfrm>
            <a:off x="2123660" y="5459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podajnik dyskowy </a:t>
            </a:r>
            <a:r>
              <a:rPr lang="pl-PL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DiscSpreader</a:t>
            </a:r>
            <a:r>
              <a:rPr lang="pl-PL" b="1" baseline="30000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®</a:t>
            </a:r>
            <a:endParaRPr lang="pl-PL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3" name="Multimedia online 2" title="Westeria® podajnik dyskowy DiscSpreader®, prezentacja produktu">
            <a:hlinkClick r:id="" action="ppaction://media"/>
            <a:extLst>
              <a:ext uri="{FF2B5EF4-FFF2-40B4-BE49-F238E27FC236}">
                <a16:creationId xmlns:a16="http://schemas.microsoft.com/office/drawing/2014/main" id="{A6A09D6D-5EAF-BAB1-8E31-ABCB7DBE08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86334" y="1031505"/>
            <a:ext cx="6448142" cy="36432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F555BFA-406A-281D-097A-795937F81C36}"/>
              </a:ext>
            </a:extLst>
          </p:cNvPr>
          <p:cNvSpPr txBox="1"/>
          <p:nvPr/>
        </p:nvSpPr>
        <p:spPr>
          <a:xfrm>
            <a:off x="236220" y="4832340"/>
            <a:ext cx="4598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0" name="Picture 5" descr="2019 WESTERIA logo 1021x256 do ofert">
            <a:extLst>
              <a:ext uri="{FF2B5EF4-FFF2-40B4-BE49-F238E27FC236}">
                <a16:creationId xmlns:a16="http://schemas.microsoft.com/office/drawing/2014/main" id="{2671957F-142E-5F52-C840-B66225D6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62"/>
            <a:ext cx="5143500" cy="5143500"/>
          </a:xfrm>
          <a:prstGeom prst="rect">
            <a:avLst/>
          </a:prstGeom>
        </p:spPr>
      </p:pic>
      <p:pic>
        <p:nvPicPr>
          <p:cNvPr id="15" name="Obraz 14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323410" y="4876656"/>
            <a:ext cx="30040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019 WESTERIA logo 1021x256 do of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ata\westeria\westeria pictures\AirStar\AirStar 1732x9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35" y="1347580"/>
            <a:ext cx="4762878" cy="24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88672" y="2065100"/>
            <a:ext cx="3435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do separacji dużych i małych frakcji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672" y="2465210"/>
            <a:ext cx="1957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odpady komunalne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8672" y="2865320"/>
            <a:ext cx="2916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odpady z tworzyw sztucznych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67430" y="1603435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separatory powietrzne </a:t>
            </a:r>
            <a:r>
              <a:rPr lang="pl-PL" sz="2400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AirStar</a:t>
            </a:r>
            <a:r>
              <a:rPr lang="pl-PL" sz="2400" b="1" baseline="30000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®</a:t>
            </a:r>
            <a:endParaRPr lang="pl-PL" sz="2400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488685" y="3265430"/>
            <a:ext cx="2211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produkcja paliwa RDF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755470" y="3869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przesiewanie w mechanicznym przetwarzaniu odpadów</a:t>
            </a:r>
          </a:p>
        </p:txBody>
      </p:sp>
      <p:pic>
        <p:nvPicPr>
          <p:cNvPr id="29" name="Obraz 28" descr="airstar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9935" y="2356945"/>
            <a:ext cx="2931800" cy="2931800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490505" y="3869633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rgbClr val="D22730"/>
                </a:solidFill>
                <a:latin typeface="Frutiger LT Com 47 Light Cn" pitchFamily="34" charset="-18"/>
              </a:rPr>
              <a:t>obejrzyj więcej</a:t>
            </a:r>
          </a:p>
        </p:txBody>
      </p:sp>
    </p:spTree>
    <p:extLst>
      <p:ext uri="{BB962C8B-B14F-4D97-AF65-F5344CB8AC3E}">
        <p14:creationId xmlns:p14="http://schemas.microsoft.com/office/powerpoint/2010/main" val="14586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13" grpId="0"/>
      <p:bldP spid="22" grpId="0"/>
      <p:bldP spid="23" grpId="0"/>
      <p:bldP spid="26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62"/>
            <a:ext cx="5143500" cy="5143500"/>
          </a:xfrm>
          <a:prstGeom prst="rect">
            <a:avLst/>
          </a:prstGeom>
        </p:spPr>
      </p:pic>
      <p:pic>
        <p:nvPicPr>
          <p:cNvPr id="15" name="Obraz 14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323410" y="4876656"/>
            <a:ext cx="30040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2019 WESTERIA logo 1021x256 do of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95263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488672" y="2065100"/>
            <a:ext cx="2664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do odsysania lekkiej frakcji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88672" y="2427730"/>
            <a:ext cx="3610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możliwość regulacji stopnia separacji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8672" y="2865320"/>
            <a:ext cx="3100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separacja etykiet z butelek PET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67430" y="1603435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separatory powietrzny </a:t>
            </a:r>
            <a:r>
              <a:rPr lang="pl-PL" sz="2400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AirLift</a:t>
            </a:r>
            <a:r>
              <a:rPr lang="pl-PL" sz="2400" b="1" baseline="30000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®</a:t>
            </a:r>
            <a:endParaRPr lang="pl-PL" sz="2400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755470" y="38696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przesiewanie w mechanicznym przetwarzaniu odpadów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3AD7CE-06AC-B21E-59D0-A9CD99C9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13" y="1081861"/>
            <a:ext cx="4156759" cy="2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13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308380" y="485219"/>
            <a:ext cx="157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AABE00"/>
                </a:solidFill>
                <a:latin typeface="Frutiger LT Com 47 Light Cn" panose="020B0306030504020204" pitchFamily="34" charset="-18"/>
              </a:rPr>
              <a:t>o  firmie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7308380" y="1131550"/>
            <a:ext cx="1835620" cy="0"/>
          </a:xfrm>
          <a:prstGeom prst="line">
            <a:avLst/>
          </a:prstGeom>
          <a:ln>
            <a:solidFill>
              <a:srgbClr val="ACC3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611450" y="1851650"/>
            <a:ext cx="72730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300" b="1" dirty="0">
                <a:solidFill>
                  <a:srgbClr val="AABE00"/>
                </a:solidFill>
                <a:latin typeface="Frutiger LT Com 47 Light Cn" pitchFamily="34" charset="-18"/>
              </a:rPr>
              <a:t> doświadczony zespół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od 20 lat w branży odpadowej</a:t>
            </a:r>
            <a:endParaRPr lang="pl-PL" sz="2300" b="1" dirty="0">
              <a:solidFill>
                <a:schemeClr val="bg1">
                  <a:lumMod val="50000"/>
                </a:schemeClr>
              </a:solidFill>
              <a:latin typeface="Frutiger LT Com 47 Light Cn" pitchFamily="34" charset="-1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1450" y="1347581"/>
            <a:ext cx="3168440" cy="44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300" b="1" dirty="0">
                <a:solidFill>
                  <a:srgbClr val="AABE00"/>
                </a:solidFill>
                <a:latin typeface="Frutiger LT Com 47 Light Cn" pitchFamily="34" charset="-18"/>
              </a:rPr>
              <a:t> 2012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rok założenia</a:t>
            </a:r>
            <a:r>
              <a:rPr lang="pl-PL" sz="2300" b="1" dirty="0">
                <a:solidFill>
                  <a:srgbClr val="AABE00"/>
                </a:solidFill>
                <a:latin typeface="Frutiger LT Com 47 Light Cn" pitchFamily="34" charset="-18"/>
              </a:rPr>
              <a:t> 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11449" y="2355720"/>
            <a:ext cx="75610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300" b="1" dirty="0">
                <a:solidFill>
                  <a:srgbClr val="AABE00"/>
                </a:solidFill>
                <a:latin typeface="Frutiger LT Com 47 Light Cn" pitchFamily="34" charset="-18"/>
              </a:rPr>
              <a:t> biuro handlowe i serwisu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w Warszawie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11450" y="2859790"/>
            <a:ext cx="74890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300" b="1" dirty="0">
                <a:solidFill>
                  <a:srgbClr val="AABE00"/>
                </a:solidFill>
                <a:latin typeface="Frutiger LT Com 47 Light Cn" pitchFamily="34" charset="-18"/>
              </a:rPr>
              <a:t> punkty serwisowe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w Białogardzie i Zduńskiej Woli 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11450" y="3363860"/>
            <a:ext cx="72730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300" b="1" dirty="0">
                <a:solidFill>
                  <a:srgbClr val="AABE00"/>
                </a:solidFill>
                <a:latin typeface="Frutiger LT Com 47 Light Cn" pitchFamily="34" charset="-18"/>
              </a:rPr>
              <a:t> ponad 800 instalacji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w kraju i za granicą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11450" y="3867930"/>
            <a:ext cx="69609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300" b="1" dirty="0">
                <a:solidFill>
                  <a:srgbClr val="AABE00"/>
                </a:solidFill>
                <a:latin typeface="Frutiger LT Com 47 Light Cn" pitchFamily="34" charset="-18"/>
              </a:rPr>
              <a:t> w 100% polski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kapitał i zarząd</a:t>
            </a:r>
          </a:p>
        </p:txBody>
      </p:sp>
      <p:pic>
        <p:nvPicPr>
          <p:cNvPr id="25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4.png">
            <a:extLst>
              <a:ext uri="{FF2B5EF4-FFF2-40B4-BE49-F238E27FC236}">
                <a16:creationId xmlns:a16="http://schemas.microsoft.com/office/drawing/2014/main" id="{8D16FC16-E8F5-7FF4-DEF6-F35074F0DB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62"/>
            <a:ext cx="5143500" cy="5143500"/>
          </a:xfrm>
          <a:prstGeom prst="rect">
            <a:avLst/>
          </a:prstGeom>
        </p:spPr>
      </p:pic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4DC599-FC2A-0EE5-F700-ADD42010E97C}"/>
              </a:ext>
            </a:extLst>
          </p:cNvPr>
          <p:cNvSpPr txBox="1"/>
          <p:nvPr/>
        </p:nvSpPr>
        <p:spPr>
          <a:xfrm>
            <a:off x="2123660" y="5459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separatory powietrzny </a:t>
            </a:r>
            <a:r>
              <a:rPr lang="pl-PL" b="1" dirty="0" err="1">
                <a:solidFill>
                  <a:srgbClr val="D22730"/>
                </a:solidFill>
                <a:latin typeface="Frutiger LT Com 47 Light Cn" panose="020B0306030504020204" pitchFamily="34" charset="-18"/>
              </a:rPr>
              <a:t>AirLift</a:t>
            </a:r>
            <a:r>
              <a:rPr lang="pl-PL" b="1" baseline="30000" dirty="0">
                <a:solidFill>
                  <a:srgbClr val="D22730"/>
                </a:solidFill>
                <a:latin typeface="Frutiger LT Com 47 Light Cn" panose="020B0306030504020204" pitchFamily="34" charset="-18"/>
              </a:rPr>
              <a:t>®</a:t>
            </a:r>
            <a:endParaRPr lang="pl-PL" b="1" dirty="0">
              <a:solidFill>
                <a:srgbClr val="D22730"/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F555BFA-406A-281D-097A-795937F81C36}"/>
              </a:ext>
            </a:extLst>
          </p:cNvPr>
          <p:cNvSpPr txBox="1"/>
          <p:nvPr/>
        </p:nvSpPr>
        <p:spPr>
          <a:xfrm>
            <a:off x="194568" y="4832340"/>
            <a:ext cx="4640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9" name="Multimedia online 8" title="Westeria® separator powietrzny AirLift®, prezentacja produktu">
            <a:hlinkClick r:id="" action="ppaction://media"/>
            <a:extLst>
              <a:ext uri="{FF2B5EF4-FFF2-40B4-BE49-F238E27FC236}">
                <a16:creationId xmlns:a16="http://schemas.microsoft.com/office/drawing/2014/main" id="{02377E28-6038-66D5-7FE6-2249108C23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0034" y="1019821"/>
            <a:ext cx="6448142" cy="3643200"/>
          </a:xfrm>
          <a:prstGeom prst="rect">
            <a:avLst/>
          </a:prstGeom>
        </p:spPr>
      </p:pic>
      <p:pic>
        <p:nvPicPr>
          <p:cNvPr id="10" name="Picture 5" descr="2019 WESTERIA logo 1021x256 do ofert">
            <a:extLst>
              <a:ext uri="{FF2B5EF4-FFF2-40B4-BE49-F238E27FC236}">
                <a16:creationId xmlns:a16="http://schemas.microsoft.com/office/drawing/2014/main" id="{EB926880-0C37-CC83-307D-7C39E976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13" y="128972"/>
            <a:ext cx="285169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450" y="2369653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9FE3"/>
                </a:solidFill>
                <a:latin typeface="Frutiger LT Com 47 Light Cn" pitchFamily="34" charset="-18"/>
              </a:rPr>
              <a:t>rok założenia 1869</a:t>
            </a:r>
            <a:endParaRPr lang="pl-PL" sz="2300" dirty="0">
              <a:solidFill>
                <a:srgbClr val="009FE3"/>
              </a:solidFill>
              <a:latin typeface="Frutiger LT Com 47 Light Cn" pitchFamily="34" charset="-18"/>
            </a:endParaRPr>
          </a:p>
        </p:txBody>
      </p:sp>
      <p:pic>
        <p:nvPicPr>
          <p:cNvPr id="25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9E5C92-F9BB-D3AA-77FF-FD8F67EFD84D}"/>
              </a:ext>
            </a:extLst>
          </p:cNvPr>
          <p:cNvSpPr txBox="1"/>
          <p:nvPr/>
        </p:nvSpPr>
        <p:spPr>
          <a:xfrm>
            <a:off x="608350" y="2817920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9FE3"/>
                </a:solidFill>
                <a:latin typeface="Frutiger LT Com 47 Light Cn" pitchFamily="34" charset="-18"/>
              </a:rPr>
              <a:t>ponad 430 pracowników</a:t>
            </a:r>
            <a:endParaRPr lang="pl-PL" sz="2300" dirty="0">
              <a:solidFill>
                <a:srgbClr val="009FE3"/>
              </a:solidFill>
              <a:latin typeface="Frutiger LT Com 47 Light Cn" pitchFamily="34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045E236-0E1E-0B1A-2718-76C24E3A1871}"/>
              </a:ext>
            </a:extLst>
          </p:cNvPr>
          <p:cNvSpPr txBox="1"/>
          <p:nvPr/>
        </p:nvSpPr>
        <p:spPr>
          <a:xfrm>
            <a:off x="611450" y="3264196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9FE3"/>
                </a:solidFill>
                <a:latin typeface="Frutiger LT Com 47 Light Cn" pitchFamily="34" charset="-18"/>
              </a:rPr>
              <a:t>lider wśród producentów sit wibracyjnych </a:t>
            </a:r>
            <a:endParaRPr lang="pl-PL" sz="2300" dirty="0">
              <a:solidFill>
                <a:srgbClr val="009FE3"/>
              </a:solidFill>
              <a:latin typeface="Frutiger LT Com 47 Light Cn" pitchFamily="34" charset="-18"/>
            </a:endParaRPr>
          </a:p>
        </p:txBody>
      </p:sp>
      <p:pic>
        <p:nvPicPr>
          <p:cNvPr id="2" name="Picture 4" descr="2019 SPALECK logo 1011x256 do ofert">
            <a:extLst>
              <a:ext uri="{FF2B5EF4-FFF2-40B4-BE49-F238E27FC236}">
                <a16:creationId xmlns:a16="http://schemas.microsoft.com/office/drawing/2014/main" id="{D6BFE229-B80E-7374-262A-68CE8A3F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09" y="879021"/>
            <a:ext cx="457741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16" name="Obraz 15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7430" y="1603435"/>
            <a:ext cx="3212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9FE3"/>
                </a:solidFill>
                <a:latin typeface="Frutiger LT Com 47 Light Cn" panose="020B0306030504020204" pitchFamily="34" charset="-18"/>
              </a:rPr>
              <a:t>przesiewacze batutowe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7430" y="2531690"/>
            <a:ext cx="2972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czyszczenie folii przed myciem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430" y="2139690"/>
            <a:ext cx="3320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do frakcji nawet poniżej kilku mm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2019 SPALECK logo 1011x256 do of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29" y="195263"/>
            <a:ext cx="286088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0" name="Picture 3" descr="C:\data\spaleck\sita spaleck wizualizacje\SEWS 1200x6500_Tex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49" y="1347580"/>
            <a:ext cx="4783964" cy="26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16" name="Obraz 15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2019 SPALECK logo 1011x256 do of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36" y="195263"/>
            <a:ext cx="286088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" name="Multimedia online 1" title="SPALECK®, sito wibracyjne flip flow, prezentacja produktu">
            <a:hlinkClick r:id="" action="ppaction://media"/>
            <a:extLst>
              <a:ext uri="{FF2B5EF4-FFF2-40B4-BE49-F238E27FC236}">
                <a16:creationId xmlns:a16="http://schemas.microsoft.com/office/drawing/2014/main" id="{908DAED5-65A0-D9BD-0E6A-85F1BAAC0D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3410" y="1056655"/>
            <a:ext cx="6448142" cy="36432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749B565-E1FC-B86F-A4F0-8E3551B3324C}"/>
              </a:ext>
            </a:extLst>
          </p:cNvPr>
          <p:cNvSpPr txBox="1"/>
          <p:nvPr/>
        </p:nvSpPr>
        <p:spPr>
          <a:xfrm>
            <a:off x="2411700" y="443645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9FE3"/>
                </a:solidFill>
                <a:latin typeface="Frutiger LT Com 47 Light Cn" panose="020B0306030504020204" pitchFamily="34" charset="-18"/>
              </a:rPr>
              <a:t>przesiewacze batutowe</a:t>
            </a:r>
          </a:p>
        </p:txBody>
      </p:sp>
    </p:spTree>
    <p:extLst>
      <p:ext uri="{BB962C8B-B14F-4D97-AF65-F5344CB8AC3E}">
        <p14:creationId xmlns:p14="http://schemas.microsoft.com/office/powerpoint/2010/main" val="37497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450" y="2369653"/>
            <a:ext cx="77050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B050"/>
                </a:solidFill>
                <a:latin typeface="Frutiger LT Com 47 Light Cn" pitchFamily="34" charset="-18"/>
              </a:rPr>
              <a:t>rodzinna firma produkcyjna od ponad 30 lat na rynku</a:t>
            </a:r>
            <a:endParaRPr lang="pl-PL" sz="2300" dirty="0">
              <a:solidFill>
                <a:srgbClr val="00B050"/>
              </a:solidFill>
              <a:latin typeface="Frutiger LT Com 47 Light Cn" pitchFamily="34" charset="-18"/>
            </a:endParaRPr>
          </a:p>
        </p:txBody>
      </p:sp>
      <p:pic>
        <p:nvPicPr>
          <p:cNvPr id="25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9E5C92-F9BB-D3AA-77FF-FD8F67EFD84D}"/>
              </a:ext>
            </a:extLst>
          </p:cNvPr>
          <p:cNvSpPr txBox="1"/>
          <p:nvPr/>
        </p:nvSpPr>
        <p:spPr>
          <a:xfrm>
            <a:off x="611450" y="3147615"/>
            <a:ext cx="79931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B050"/>
                </a:solidFill>
                <a:latin typeface="Frutiger LT Com 47 Light Cn" pitchFamily="34" charset="-18"/>
              </a:rPr>
              <a:t>najwyższej jakości przenośniki ślimakowe i żmijowe</a:t>
            </a:r>
            <a:endParaRPr lang="pl-PL" sz="2300" dirty="0">
              <a:solidFill>
                <a:srgbClr val="00B050"/>
              </a:solidFill>
              <a:latin typeface="Frutiger LT Com 47 Light Cn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7C7411-6BA4-4CD5-A16B-B79C6EAD3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885967"/>
            <a:ext cx="4608000" cy="1152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A2CC1F-B585-59F5-55C1-B103409ACB8C}"/>
              </a:ext>
            </a:extLst>
          </p:cNvPr>
          <p:cNvSpPr txBox="1"/>
          <p:nvPr/>
        </p:nvSpPr>
        <p:spPr>
          <a:xfrm>
            <a:off x="608350" y="3514426"/>
            <a:ext cx="79484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B050"/>
                </a:solidFill>
                <a:latin typeface="Frutiger LT Com 47 Light Cn" pitchFamily="34" charset="-18"/>
              </a:rPr>
              <a:t>bezpłatne projekty nietypowych rozwiązań</a:t>
            </a:r>
            <a:endParaRPr lang="pl-PL" sz="2300" dirty="0">
              <a:solidFill>
                <a:srgbClr val="00B050"/>
              </a:solidFill>
              <a:latin typeface="Frutiger LT Com 47 Light Cn" pitchFamily="34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5571A03-32DB-8488-7C34-FFA89733F1CB}"/>
              </a:ext>
            </a:extLst>
          </p:cNvPr>
          <p:cNvSpPr txBox="1"/>
          <p:nvPr/>
        </p:nvSpPr>
        <p:spPr>
          <a:xfrm>
            <a:off x="606010" y="2766177"/>
            <a:ext cx="82145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B050"/>
                </a:solidFill>
                <a:latin typeface="Frutiger LT Com 47 Light Cn" pitchFamily="34" charset="-18"/>
              </a:rPr>
              <a:t>kompleksowe rozwiązania transportu wszelkich materiałów sypkich</a:t>
            </a:r>
            <a:endParaRPr lang="pl-PL" sz="2300" dirty="0">
              <a:solidFill>
                <a:srgbClr val="00B050"/>
              </a:solidFill>
              <a:latin typeface="Frutiger LT Com 47 Light Cn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30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3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58107B8-7050-A956-94D0-1C589D02E2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81" y="2487419"/>
            <a:ext cx="3571200" cy="2232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A2010B3-F228-4F5E-44E7-AB5CB01C8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r="32608" b="4379"/>
          <a:stretch/>
        </p:blipFill>
        <p:spPr>
          <a:xfrm>
            <a:off x="6951573" y="945091"/>
            <a:ext cx="1743048" cy="2994849"/>
          </a:xfrm>
          <a:prstGeom prst="rect">
            <a:avLst/>
          </a:prstGeom>
        </p:spPr>
      </p:pic>
      <p:pic>
        <p:nvPicPr>
          <p:cNvPr id="18" name="Obraz 17" descr="6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A13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7430" y="1603435"/>
            <a:ext cx="3479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Frutiger LT Com 47 Light Cn" panose="020B0306030504020204" pitchFamily="34" charset="-18"/>
              </a:rPr>
              <a:t>przenośniki ślimakowe proste</a:t>
            </a:r>
          </a:p>
        </p:txBody>
      </p:sp>
      <p:pic>
        <p:nvPicPr>
          <p:cNvPr id="16" name="Obraz 15" descr="przesiewanie w mechanicznym przetwarzaniu odpadó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16" y="2071736"/>
            <a:ext cx="4571984" cy="457198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67430" y="2531690"/>
            <a:ext cx="4646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możliwość dostosowania do istniejącej instalacji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430" y="2139690"/>
            <a:ext cx="424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odwadnianie materiału w trakcie transportu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7430" y="2931800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potłuczone szkło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27196" y="4855253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5A4FF4F-470A-C382-E2C1-461986984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242640"/>
            <a:ext cx="28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6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A13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pic>
        <p:nvPicPr>
          <p:cNvPr id="16" name="Obraz 15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7430" y="1603435"/>
            <a:ext cx="352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Frutiger LT Com 47 Light Cn" panose="020B0306030504020204" pitchFamily="34" charset="-18"/>
              </a:rPr>
              <a:t>przenośniki ślimakowe giętkie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7430" y="2531690"/>
            <a:ext cx="4646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możliwość dostosowania do istniejącej instalacji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430" y="2139690"/>
            <a:ext cx="4365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transport materiałów pod nietypowym kątem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5A4FF4F-470A-C382-E2C1-461986984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242640"/>
            <a:ext cx="2880000" cy="72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4DFD327-06FC-4D22-A431-EEEFA877BA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9248" r="7094" b="7407"/>
          <a:stretch/>
        </p:blipFill>
        <p:spPr>
          <a:xfrm>
            <a:off x="5229548" y="1445240"/>
            <a:ext cx="3719518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440" y="1648419"/>
            <a:ext cx="44576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AABE00"/>
                </a:solidFill>
                <a:latin typeface="Frutiger LT Com 47 Light Cn" panose="020B0306030504020204" pitchFamily="34" charset="-18"/>
              </a:rPr>
              <a:t>dziękuję za uwagę </a:t>
            </a:r>
          </a:p>
          <a:p>
            <a:r>
              <a:rPr lang="pl-PL" sz="3600" i="1" dirty="0">
                <a:solidFill>
                  <a:srgbClr val="AABE00"/>
                </a:solidFill>
                <a:latin typeface="Frutiger LT Com 47 Light Cn" panose="020B0306030504020204" pitchFamily="34" charset="-18"/>
              </a:rPr>
              <a:t>i zapraszam do kontaktu!</a:t>
            </a:r>
          </a:p>
        </p:txBody>
      </p:sp>
      <p:pic>
        <p:nvPicPr>
          <p:cNvPr id="7" name="Obraz 6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539440" y="2848748"/>
            <a:ext cx="4331930" cy="0"/>
          </a:xfrm>
          <a:prstGeom prst="line">
            <a:avLst/>
          </a:prstGeom>
          <a:ln>
            <a:solidFill>
              <a:srgbClr val="ACC3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4CE7098-9E44-3F6B-6E7B-9F05BC499EB0}"/>
              </a:ext>
            </a:extLst>
          </p:cNvPr>
          <p:cNvSpPr txBox="1"/>
          <p:nvPr/>
        </p:nvSpPr>
        <p:spPr>
          <a:xfrm>
            <a:off x="571472" y="397410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Daniel Borowiecki</a:t>
            </a:r>
          </a:p>
          <a:p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Frutiger LT Com 47 Light Cn" pitchFamily="34" charset="-18"/>
              </a:rPr>
              <a:t>2023-10-19, Warszawa</a:t>
            </a:r>
          </a:p>
        </p:txBody>
      </p:sp>
    </p:spTree>
    <p:extLst>
      <p:ext uri="{BB962C8B-B14F-4D97-AF65-F5344CB8AC3E}">
        <p14:creationId xmlns:p14="http://schemas.microsoft.com/office/powerpoint/2010/main" val="21362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1450" y="2067680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F66C4E"/>
                </a:solidFill>
                <a:latin typeface="Frutiger LT Com 47 Light Cn" pitchFamily="34" charset="-18"/>
              </a:rPr>
              <a:t>rok założenia 1980</a:t>
            </a:r>
            <a:endParaRPr lang="pl-PL" sz="2300" dirty="0">
              <a:solidFill>
                <a:srgbClr val="F66C4E"/>
              </a:solidFill>
              <a:latin typeface="Frutiger LT Com 47 Light Cn" pitchFamily="34" charset="-18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11450" y="3258567"/>
            <a:ext cx="74890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F66C4E"/>
                </a:solidFill>
                <a:latin typeface="Frutiger LT Com 47 Light Cn" pitchFamily="34" charset="-18"/>
              </a:rPr>
              <a:t>około 40 000 rozwiązań dostarczonych na całym Świecie</a:t>
            </a:r>
          </a:p>
        </p:txBody>
      </p:sp>
      <p:pic>
        <p:nvPicPr>
          <p:cNvPr id="25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ata\weima\weima marketing\weima logo\2021 WEIMA logo 888x256 do ofert.jpg">
            <a:extLst>
              <a:ext uri="{FF2B5EF4-FFF2-40B4-BE49-F238E27FC236}">
                <a16:creationId xmlns:a16="http://schemas.microsoft.com/office/drawing/2014/main" id="{9EA4AB73-8362-DCDC-8D44-F79C8118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85" y="809925"/>
            <a:ext cx="3996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9E5C92-F9BB-D3AA-77FF-FD8F67EFD84D}"/>
              </a:ext>
            </a:extLst>
          </p:cNvPr>
          <p:cNvSpPr txBox="1"/>
          <p:nvPr/>
        </p:nvSpPr>
        <p:spPr>
          <a:xfrm>
            <a:off x="611450" y="2439985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F66C4E"/>
                </a:solidFill>
                <a:latin typeface="Frutiger LT Com 47 Light Cn" pitchFamily="34" charset="-18"/>
              </a:rPr>
              <a:t>ponad 300 pracowników</a:t>
            </a:r>
            <a:endParaRPr lang="pl-PL" sz="2300" dirty="0">
              <a:solidFill>
                <a:srgbClr val="F66C4E"/>
              </a:solidFill>
              <a:latin typeface="Frutiger LT Com 47 Light Cn" pitchFamily="34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EAAD58-5000-259A-AF1A-21751ACC51F8}"/>
              </a:ext>
            </a:extLst>
          </p:cNvPr>
          <p:cNvSpPr txBox="1"/>
          <p:nvPr/>
        </p:nvSpPr>
        <p:spPr>
          <a:xfrm>
            <a:off x="598390" y="2849276"/>
            <a:ext cx="51127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F66C4E"/>
                </a:solidFill>
                <a:latin typeface="Frutiger LT Com 47 Light Cn" pitchFamily="34" charset="-18"/>
              </a:rPr>
              <a:t>około 1200 maszyn sprzedanych rocznie</a:t>
            </a:r>
            <a:endParaRPr lang="pl-PL" sz="2300" dirty="0">
              <a:solidFill>
                <a:srgbClr val="F66C4E"/>
              </a:solidFill>
              <a:latin typeface="Frutiger LT Com 47 Light Cn" pitchFamily="34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2F9FD-D8D0-BB39-9316-DFD690672674}"/>
              </a:ext>
            </a:extLst>
          </p:cNvPr>
          <p:cNvSpPr txBox="1"/>
          <p:nvPr/>
        </p:nvSpPr>
        <p:spPr>
          <a:xfrm>
            <a:off x="587670" y="3668382"/>
            <a:ext cx="60488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F66C4E"/>
                </a:solidFill>
                <a:latin typeface="Frutiger LT Com 47 Light Cn" pitchFamily="34" charset="-18"/>
              </a:rPr>
              <a:t>produkcja kruszarek, pras hydraulicznych</a:t>
            </a:r>
          </a:p>
        </p:txBody>
      </p:sp>
    </p:spTree>
    <p:extLst>
      <p:ext uri="{BB962C8B-B14F-4D97-AF65-F5344CB8AC3E}">
        <p14:creationId xmlns:p14="http://schemas.microsoft.com/office/powerpoint/2010/main" val="12424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606015"/>
            <a:ext cx="4025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rozdrabniacze jednowałowe serii S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00034" y="2195725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wolnoobrotowe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0034" y="2595835"/>
            <a:ext cx="3269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rotory dopasowane do materiału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0034" y="2995945"/>
            <a:ext cx="2929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produkt finalny 20 – 100 mm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0034" y="3396055"/>
            <a:ext cx="235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liczne opcje dodatkowe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941056-11F5-3C1C-F0D1-0B430FF0DC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50" y="1012482"/>
            <a:ext cx="2754000" cy="1836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4C1835A-27E4-225F-667E-A158D92AC1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48" y="2879943"/>
            <a:ext cx="2754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5" grpId="0"/>
      <p:bldP spid="16" grpId="0"/>
      <p:bldP spid="17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" name="Multimedia online 1" title="WEIMA WLK 1000 i WNZ 310/600, rozdrabnianie rur z HDPE">
            <a:hlinkClick r:id="" action="ppaction://media"/>
            <a:extLst>
              <a:ext uri="{FF2B5EF4-FFF2-40B4-BE49-F238E27FC236}">
                <a16:creationId xmlns:a16="http://schemas.microsoft.com/office/drawing/2014/main" id="{A771A7DD-660F-82C2-527F-E0C3C94692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00034" y="1058621"/>
            <a:ext cx="6448296" cy="364328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0579384-6BD8-F8D8-BBBA-133453C8C55B}"/>
              </a:ext>
            </a:extLst>
          </p:cNvPr>
          <p:cNvSpPr txBox="1"/>
          <p:nvPr/>
        </p:nvSpPr>
        <p:spPr>
          <a:xfrm>
            <a:off x="1835620" y="620514"/>
            <a:ext cx="403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r</a:t>
            </a:r>
            <a:r>
              <a:rPr lang="pl-PL" sz="18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ozdrabnianie rur z HDPE (WLK 1000 &amp; WNZ) </a:t>
            </a:r>
          </a:p>
        </p:txBody>
      </p:sp>
    </p:spTree>
    <p:extLst>
      <p:ext uri="{BB962C8B-B14F-4D97-AF65-F5344CB8AC3E}">
        <p14:creationId xmlns:p14="http://schemas.microsoft.com/office/powerpoint/2010/main" val="14535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3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500034" y="33960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0579384-6BD8-F8D8-BBBA-133453C8C55B}"/>
              </a:ext>
            </a:extLst>
          </p:cNvPr>
          <p:cNvSpPr txBox="1"/>
          <p:nvPr/>
        </p:nvSpPr>
        <p:spPr>
          <a:xfrm>
            <a:off x="1835620" y="620514"/>
            <a:ext cx="403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r</a:t>
            </a:r>
            <a:r>
              <a:rPr lang="pl-PL" sz="18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ozdrabnianie </a:t>
            </a:r>
            <a:r>
              <a:rPr lang="pl-PL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skrzynek po piwie </a:t>
            </a:r>
            <a:r>
              <a:rPr lang="pl-PL" sz="18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(WLK 1500) </a:t>
            </a:r>
          </a:p>
        </p:txBody>
      </p:sp>
      <p:pic>
        <p:nvPicPr>
          <p:cNvPr id="3" name="Multimedia online 2" title="WEIMA WLK 1500, rozdrabnianie skrzynek po piwie">
            <a:hlinkClick r:id="" action="ppaction://media"/>
            <a:extLst>
              <a:ext uri="{FF2B5EF4-FFF2-40B4-BE49-F238E27FC236}">
                <a16:creationId xmlns:a16="http://schemas.microsoft.com/office/drawing/2014/main" id="{D0AC2FB8-AD47-8F1C-70F4-1AA05F2B3F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99604" y="1056655"/>
            <a:ext cx="6448142" cy="36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3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pic>
        <p:nvPicPr>
          <p:cNvPr id="18" name="Obraz 17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610"/>
            <a:ext cx="5143500" cy="51435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606015"/>
            <a:ext cx="315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rozdrabniacze do folii WKS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500034" y="2195725"/>
            <a:ext cx="3142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tradycyjny napęd przekładniowy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0034" y="2595835"/>
            <a:ext cx="2787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napęd hi-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torque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 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Baumueller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0034" y="2995945"/>
            <a:ext cx="3363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napęd hydrauliczny Bosch-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Rexroth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  <a:p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0034" y="3396055"/>
            <a:ext cx="4657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klapa inspekcyjna ułatwiająca dostęp serwisowy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00034" y="3796165"/>
            <a:ext cx="4453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możliwość zainstalowania opcji dodatkowych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0C468-AAEB-2E9D-EAEB-E28F57873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68" y="1088042"/>
            <a:ext cx="2916000" cy="1944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1A750B6-AA89-C860-8305-31A82AAE24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15000" r="24111" b="7563"/>
          <a:stretch/>
        </p:blipFill>
        <p:spPr>
          <a:xfrm>
            <a:off x="5029502" y="3101458"/>
            <a:ext cx="1957202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5" grpId="0"/>
      <p:bldP spid="16" grpId="0"/>
      <p:bldP spid="17" grpId="0"/>
      <p:bldP spid="3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 descr="8.png">
            <a:extLst>
              <a:ext uri="{FF2B5EF4-FFF2-40B4-BE49-F238E27FC236}">
                <a16:creationId xmlns:a16="http://schemas.microsoft.com/office/drawing/2014/main" id="{73EF72AC-2CDC-2E2F-6F08-7FDBEB4002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49" y="-27962"/>
            <a:ext cx="5143500" cy="5143500"/>
          </a:xfrm>
          <a:prstGeom prst="rect">
            <a:avLst/>
          </a:prstGeom>
        </p:spPr>
      </p:pic>
      <p:pic>
        <p:nvPicPr>
          <p:cNvPr id="13" name="Obraz 12" descr="przesiewanie w mechanicznym przetwarzaniu odpad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6" y="2067680"/>
            <a:ext cx="4571984" cy="45719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7572396" y="4192799"/>
            <a:ext cx="98437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hangingPunct="0"/>
            <a:r>
              <a:rPr lang="de-DE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tekopro.p</a:t>
            </a:r>
            <a:r>
              <a:rPr lang="pl-PL" sz="2000" dirty="0" err="1">
                <a:solidFill>
                  <a:schemeClr val="bg1"/>
                </a:solidFill>
                <a:latin typeface="Frutiger LT Com 47 Light Cn" panose="020B0306030504020204" pitchFamily="34" charset="-18"/>
              </a:rPr>
              <a:t>l</a:t>
            </a:r>
            <a:r>
              <a:rPr lang="pl-PL" sz="2000" dirty="0" err="1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l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088248"/>
            <a:ext cx="3766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66C4E"/>
                </a:solidFill>
                <a:latin typeface="Frutiger LT Com 47 Light Cn" panose="020B0306030504020204" pitchFamily="34" charset="-18"/>
              </a:rPr>
              <a:t>tradycyjny napęd przekładniowy</a:t>
            </a:r>
          </a:p>
        </p:txBody>
      </p:sp>
      <p:pic>
        <p:nvPicPr>
          <p:cNvPr id="12" name="Picture 3" descr="C:\data\TEKOpro\TEKOpro marketing\logo\2019 TEKOpro logo 1080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weima\weima marketing\weima logo\2021 WEIMA logo 888x256 do of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13" y="198498"/>
            <a:ext cx="2497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486048" y="1554161"/>
            <a:ext cx="332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WEIMA projektuje oraz produkuje</a:t>
            </a:r>
          </a:p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własne przekładnie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86048" y="2265878"/>
            <a:ext cx="3547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dostępne moce od 15kW do 200kW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27196" y="4841248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pic>
        <p:nvPicPr>
          <p:cNvPr id="2" name="Grafik 6" descr="G:\Medien\02 Zerkleinerer (Bilder)\WLK 1000\DSC_0370.JPG">
            <a:extLst>
              <a:ext uri="{FF2B5EF4-FFF2-40B4-BE49-F238E27FC236}">
                <a16:creationId xmlns:a16="http://schemas.microsoft.com/office/drawing/2014/main" id="{1F43DC44-9252-3778-4974-C022A80B8C76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004" y="1203560"/>
            <a:ext cx="3867201" cy="274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DFC7897-256F-BA15-A8DB-69F674FA20FC}"/>
              </a:ext>
            </a:extLst>
          </p:cNvPr>
          <p:cNvSpPr txBox="1"/>
          <p:nvPr/>
        </p:nvSpPr>
        <p:spPr>
          <a:xfrm>
            <a:off x="133904" y="4792551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2911A1B-6A04-3E2D-0293-9B691F79CDB2}"/>
              </a:ext>
            </a:extLst>
          </p:cNvPr>
          <p:cNvSpPr txBox="1"/>
          <p:nvPr/>
        </p:nvSpPr>
        <p:spPr>
          <a:xfrm>
            <a:off x="483162" y="2665988"/>
            <a:ext cx="4640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p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asy klinowe lub napędowe kompensują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uderzenia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EE58749-CE4C-280D-E726-38F8B59130A9}"/>
              </a:ext>
            </a:extLst>
          </p:cNvPr>
          <p:cNvSpPr txBox="1"/>
          <p:nvPr/>
        </p:nvSpPr>
        <p:spPr>
          <a:xfrm>
            <a:off x="500034" y="3307144"/>
            <a:ext cx="4640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wyłącznik krańcowy skrzyni zatrzymuje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Frutiger LT Com 47 Light Cn" panose="020B0306030504020204" pitchFamily="34" charset="-18"/>
              </a:rPr>
              <a:t>kruszarkę </a:t>
            </a:r>
            <a:endParaRPr lang="pl-PL" sz="1800" dirty="0">
              <a:solidFill>
                <a:schemeClr val="bg1">
                  <a:lumMod val="50000"/>
                </a:schemeClr>
              </a:solidFill>
              <a:latin typeface="Frutiger LT Com 47 Light Cn" panose="020B0306030504020204" pitchFamily="34" charset="-18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6F6E721-0A9F-8EF9-BC2A-FF513AC619EF}"/>
              </a:ext>
            </a:extLst>
          </p:cNvPr>
          <p:cNvSpPr txBox="1"/>
          <p:nvPr/>
        </p:nvSpPr>
        <p:spPr>
          <a:xfrm>
            <a:off x="140120" y="4791260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37F6F5E-4473-D164-9970-6D855FBFBF99}"/>
              </a:ext>
            </a:extLst>
          </p:cNvPr>
          <p:cNvSpPr txBox="1"/>
          <p:nvPr/>
        </p:nvSpPr>
        <p:spPr>
          <a:xfrm>
            <a:off x="227196" y="4835940"/>
            <a:ext cx="4701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Frutiger LT Com 47 Light Cn" panose="020B0306030504020204" pitchFamily="34" charset="-18"/>
              </a:rPr>
              <a:t>przetwarzanie odpadów z tworzyw sztucznych</a:t>
            </a:r>
          </a:p>
        </p:txBody>
      </p:sp>
    </p:spTree>
    <p:extLst>
      <p:ext uri="{BB962C8B-B14F-4D97-AF65-F5344CB8AC3E}">
        <p14:creationId xmlns:p14="http://schemas.microsoft.com/office/powerpoint/2010/main" val="37822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5" grpId="0"/>
      <p:bldP spid="34" grpId="0"/>
      <p:bldP spid="22" grpId="0"/>
      <p:bldP spid="24" grpId="0"/>
      <p:bldP spid="2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913</Words>
  <Application>Microsoft Office PowerPoint</Application>
  <PresentationFormat>Pokaz na ekranie (16:9)</PresentationFormat>
  <Paragraphs>224</Paragraphs>
  <Slides>37</Slides>
  <Notes>14</Notes>
  <HiddenSlides>0</HiddenSlides>
  <MMClips>9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1" baseType="lpstr">
      <vt:lpstr>Arial</vt:lpstr>
      <vt:lpstr>Calibri</vt:lpstr>
      <vt:lpstr>Frutiger LT Com 47 Light Cn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TEKOpro</dc:title>
  <dc:creator>pd-m</dc:creator>
  <cp:keywords>TEKOpro</cp:keywords>
  <cp:lastModifiedBy>Daniel Borowiecki</cp:lastModifiedBy>
  <cp:revision>149</cp:revision>
  <cp:lastPrinted>2021-04-19T08:12:09Z</cp:lastPrinted>
  <dcterms:created xsi:type="dcterms:W3CDTF">2021-04-14T14:09:06Z</dcterms:created>
  <dcterms:modified xsi:type="dcterms:W3CDTF">2023-10-18T08:16:56Z</dcterms:modified>
</cp:coreProperties>
</file>