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1" r:id="rId5"/>
  </p:sldMasterIdLst>
  <p:notesMasterIdLst>
    <p:notesMasterId r:id="rId29"/>
  </p:notesMasterIdLst>
  <p:sldIdLst>
    <p:sldId id="367" r:id="rId6"/>
    <p:sldId id="395" r:id="rId7"/>
    <p:sldId id="5468" r:id="rId8"/>
    <p:sldId id="5467" r:id="rId9"/>
    <p:sldId id="5450" r:id="rId10"/>
    <p:sldId id="613" r:id="rId11"/>
    <p:sldId id="5459" r:id="rId12"/>
    <p:sldId id="621" r:id="rId13"/>
    <p:sldId id="5508" r:id="rId14"/>
    <p:sldId id="5509" r:id="rId15"/>
    <p:sldId id="5499" r:id="rId16"/>
    <p:sldId id="5517" r:id="rId17"/>
    <p:sldId id="5512" r:id="rId18"/>
    <p:sldId id="5502" r:id="rId19"/>
    <p:sldId id="5524" r:id="rId20"/>
    <p:sldId id="5531" r:id="rId21"/>
    <p:sldId id="5532" r:id="rId22"/>
    <p:sldId id="5533" r:id="rId23"/>
    <p:sldId id="5528" r:id="rId24"/>
    <p:sldId id="5529" r:id="rId25"/>
    <p:sldId id="5530" r:id="rId26"/>
    <p:sldId id="375" r:id="rId27"/>
    <p:sldId id="5485" r:id="rId28"/>
  </p:sldIdLst>
  <p:sldSz cx="12192000" cy="6858000"/>
  <p:notesSz cx="6797675" cy="9928225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05C0F03-A675-8A6F-DEC3-09233FF66DA6}" name="Kemnitz, Łukasz" initials="KŁ" userId="S::Lukasz.Kemnitz@albis.com::4e6689f4-a84f-4e9a-af31-56efdd1464bc" providerId="AD"/>
  <p188:author id="{50190CF8-F885-AC36-44BD-F38A1EA41655}" name="Szustkiewicz, Marta" initials="SM" userId="S::marta.szustkiewicz@albis.com::cfde8ae6-3885-406a-a6cf-cd05c8aa1c1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2859"/>
    <a:srgbClr val="A6A6A6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ittlere Formatvorlage 2 - Akz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0678" autoAdjust="0"/>
  </p:normalViewPr>
  <p:slideViewPr>
    <p:cSldViewPr snapToGrid="0" showGuides="1">
      <p:cViewPr varScale="1">
        <p:scale>
          <a:sx n="60" d="100"/>
          <a:sy n="60" d="100"/>
        </p:scale>
        <p:origin x="908" y="56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8/10/relationships/authors" Target="author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1323873-7425-4BE4-A7D9-F4DCA0096B8A}" type="doc">
      <dgm:prSet loTypeId="urn:microsoft.com/office/officeart/2005/8/layout/cycle4" loCatId="cycle" qsTypeId="urn:microsoft.com/office/officeart/2005/8/quickstyle/simple5" qsCatId="simple" csTypeId="urn:microsoft.com/office/officeart/2005/8/colors/accent0_3" csCatId="mainScheme" phldr="1"/>
      <dgm:spPr/>
      <dgm:t>
        <a:bodyPr/>
        <a:lstStyle/>
        <a:p>
          <a:endParaRPr lang="en-GB"/>
        </a:p>
      </dgm:t>
    </dgm:pt>
    <dgm:pt modelId="{E99CB3CE-7385-4D1C-959A-EBB522FF706D}">
      <dgm:prSet phldrT="[Text]" custT="1"/>
      <dgm:spPr>
        <a:gradFill rotWithShape="0">
          <a:gsLst>
            <a:gs pos="0">
              <a:srgbClr val="002060"/>
            </a:gs>
            <a:gs pos="100000">
              <a:srgbClr val="7030A0"/>
            </a:gs>
          </a:gsLst>
        </a:gradFill>
        <a:effectLst>
          <a:outerShdw dist="19050" sx="1000" sy="1000" algn="ctr" rotWithShape="0">
            <a:srgbClr val="000000"/>
          </a:outerShdw>
        </a:effectLst>
      </dgm:spPr>
      <dgm:t>
        <a:bodyPr/>
        <a:lstStyle/>
        <a:p>
          <a:pPr algn="ctr">
            <a:lnSpc>
              <a:spcPct val="90000"/>
            </a:lnSpc>
          </a:pPr>
          <a:r>
            <a:rPr lang="pl-PL" sz="1400" b="1" dirty="0"/>
            <a:t>Ślad </a:t>
          </a:r>
          <a:br>
            <a:rPr lang="pl-PL" sz="1400" b="1" dirty="0"/>
          </a:br>
          <a:r>
            <a:rPr lang="pl-PL" sz="1400" b="1" dirty="0"/>
            <a:t>Węglowy</a:t>
          </a:r>
          <a:endParaRPr lang="de-DE" sz="1400" b="1" dirty="0"/>
        </a:p>
        <a:p>
          <a:pPr algn="ctr">
            <a:lnSpc>
              <a:spcPct val="90000"/>
            </a:lnSpc>
          </a:pPr>
          <a:endParaRPr lang="de-DE" sz="1100" b="1" dirty="0"/>
        </a:p>
        <a:p>
          <a:pPr algn="ctr">
            <a:lnSpc>
              <a:spcPct val="90000"/>
            </a:lnSpc>
          </a:pPr>
          <a:endParaRPr lang="de-DE" sz="1100" b="1" dirty="0"/>
        </a:p>
        <a:p>
          <a:pPr algn="ctr">
            <a:lnSpc>
              <a:spcPct val="90000"/>
            </a:lnSpc>
          </a:pPr>
          <a:endParaRPr lang="de-DE" sz="1100" b="1" dirty="0"/>
        </a:p>
        <a:p>
          <a:pPr algn="ctr">
            <a:lnSpc>
              <a:spcPct val="90000"/>
            </a:lnSpc>
          </a:pPr>
          <a:endParaRPr lang="en-GB" sz="1100" b="1" dirty="0"/>
        </a:p>
      </dgm:t>
    </dgm:pt>
    <dgm:pt modelId="{71DF3AEA-1F75-40E7-80A9-CB74410C4D9F}" type="parTrans" cxnId="{8F02A59B-089D-4D0E-9D11-9CE2752B6024}">
      <dgm:prSet/>
      <dgm:spPr/>
      <dgm:t>
        <a:bodyPr/>
        <a:lstStyle/>
        <a:p>
          <a:endParaRPr lang="en-GB"/>
        </a:p>
      </dgm:t>
    </dgm:pt>
    <dgm:pt modelId="{271F6F9A-2432-48DF-94E9-0DDCEB557D13}" type="sibTrans" cxnId="{8F02A59B-089D-4D0E-9D11-9CE2752B6024}">
      <dgm:prSet/>
      <dgm:spPr/>
      <dgm:t>
        <a:bodyPr/>
        <a:lstStyle/>
        <a:p>
          <a:endParaRPr lang="en-GB"/>
        </a:p>
      </dgm:t>
    </dgm:pt>
    <dgm:pt modelId="{3252282D-615C-4662-AFBB-F684DE7C6D86}">
      <dgm:prSet phldrT="[Text]" custT="1"/>
      <dgm:spPr>
        <a:gradFill rotWithShape="0">
          <a:gsLst>
            <a:gs pos="0">
              <a:srgbClr val="002060"/>
            </a:gs>
            <a:gs pos="100000">
              <a:srgbClr val="7030A0"/>
            </a:gs>
          </a:gsLst>
        </a:gradFill>
        <a:effectLst>
          <a:outerShdw dist="19050" sx="1000" sy="1000" algn="ctr" rotWithShape="0">
            <a:srgbClr val="000000"/>
          </a:outerShdw>
        </a:effectLst>
      </dgm:spPr>
      <dgm:t>
        <a:bodyPr/>
        <a:lstStyle/>
        <a:p>
          <a:pPr marL="0" indent="0" algn="ctr" defTabSz="895350">
            <a:lnSpc>
              <a:spcPts val="2160"/>
            </a:lnSpc>
            <a:tabLst/>
          </a:pPr>
          <a:r>
            <a:rPr lang="pl-PL" sz="1400" b="1" noProof="0" dirty="0"/>
            <a:t>Gospodarka Cyrkularna</a:t>
          </a:r>
          <a:endParaRPr lang="de-DE" sz="1400" b="1" dirty="0"/>
        </a:p>
        <a:p>
          <a:pPr marL="0" algn="ctr" defTabSz="800100">
            <a:lnSpc>
              <a:spcPct val="90000"/>
            </a:lnSpc>
          </a:pPr>
          <a:endParaRPr lang="de-DE" sz="1100" b="1" dirty="0"/>
        </a:p>
        <a:p>
          <a:pPr marL="0" algn="ctr" defTabSz="800100">
            <a:lnSpc>
              <a:spcPct val="90000"/>
            </a:lnSpc>
          </a:pPr>
          <a:endParaRPr lang="de-DE" sz="1100" b="1" dirty="0"/>
        </a:p>
        <a:p>
          <a:pPr marL="0" algn="ctr" defTabSz="800100">
            <a:lnSpc>
              <a:spcPct val="90000"/>
            </a:lnSpc>
          </a:pPr>
          <a:endParaRPr lang="de-DE" sz="1100" b="1" dirty="0"/>
        </a:p>
        <a:p>
          <a:pPr marL="0" algn="ctr" defTabSz="800100">
            <a:lnSpc>
              <a:spcPct val="90000"/>
            </a:lnSpc>
          </a:pPr>
          <a:endParaRPr lang="en-GB" sz="1100" b="1" dirty="0"/>
        </a:p>
      </dgm:t>
    </dgm:pt>
    <dgm:pt modelId="{956D71DC-A2C3-4A9A-891B-4FEA577F67D7}" type="parTrans" cxnId="{0D4289C8-C0E9-44E3-9FE0-1FFA68045257}">
      <dgm:prSet/>
      <dgm:spPr/>
      <dgm:t>
        <a:bodyPr/>
        <a:lstStyle/>
        <a:p>
          <a:endParaRPr lang="en-GB"/>
        </a:p>
      </dgm:t>
    </dgm:pt>
    <dgm:pt modelId="{FD035DBF-88DB-43F4-807F-53A29E4124EC}" type="sibTrans" cxnId="{0D4289C8-C0E9-44E3-9FE0-1FFA68045257}">
      <dgm:prSet/>
      <dgm:spPr/>
      <dgm:t>
        <a:bodyPr/>
        <a:lstStyle/>
        <a:p>
          <a:endParaRPr lang="en-GB"/>
        </a:p>
      </dgm:t>
    </dgm:pt>
    <dgm:pt modelId="{8C8195D0-1BAF-475B-AFBF-6E883CCA4236}">
      <dgm:prSet phldrT="[Text]" custT="1"/>
      <dgm:spPr>
        <a:gradFill rotWithShape="0">
          <a:gsLst>
            <a:gs pos="0">
              <a:srgbClr val="7030A0"/>
            </a:gs>
            <a:gs pos="100000">
              <a:srgbClr val="002060"/>
            </a:gs>
          </a:gsLst>
        </a:gradFill>
        <a:effectLst>
          <a:outerShdw dist="19050" sx="1000" sy="1000" algn="ctr" rotWithShape="0">
            <a:srgbClr val="000000"/>
          </a:outerShdw>
        </a:effectLst>
      </dgm:spPr>
      <dgm:t>
        <a:bodyPr/>
        <a:lstStyle/>
        <a:p>
          <a:pPr algn="ctr"/>
          <a:endParaRPr lang="de-DE" sz="1200" b="1" dirty="0"/>
        </a:p>
        <a:p>
          <a:pPr algn="ctr"/>
          <a:endParaRPr lang="de-DE" sz="1200" b="1" dirty="0"/>
        </a:p>
        <a:p>
          <a:pPr algn="ctr"/>
          <a:endParaRPr lang="de-DE" sz="1200" b="1" dirty="0"/>
        </a:p>
        <a:p>
          <a:pPr algn="ctr"/>
          <a:r>
            <a:rPr lang="pl-PL" sz="1400" b="1" noProof="0" dirty="0"/>
            <a:t>      Ustawodawstwo</a:t>
          </a:r>
          <a:endParaRPr lang="en-US" sz="1400" b="1" noProof="0" dirty="0"/>
        </a:p>
      </dgm:t>
    </dgm:pt>
    <dgm:pt modelId="{424C0EF2-3EC3-4E84-8F3D-1C9A11263A39}" type="parTrans" cxnId="{F6B981E5-FD5E-47EC-8567-F56C6867A618}">
      <dgm:prSet/>
      <dgm:spPr/>
      <dgm:t>
        <a:bodyPr/>
        <a:lstStyle/>
        <a:p>
          <a:endParaRPr lang="en-GB"/>
        </a:p>
      </dgm:t>
    </dgm:pt>
    <dgm:pt modelId="{A633CF09-C9C9-4874-99E2-AD9F9DCF2EEB}" type="sibTrans" cxnId="{F6B981E5-FD5E-47EC-8567-F56C6867A618}">
      <dgm:prSet/>
      <dgm:spPr/>
      <dgm:t>
        <a:bodyPr/>
        <a:lstStyle/>
        <a:p>
          <a:endParaRPr lang="en-GB"/>
        </a:p>
      </dgm:t>
    </dgm:pt>
    <dgm:pt modelId="{062672CB-CDC2-4816-9DB9-55876F2D92C2}">
      <dgm:prSet phldrT="[Text]" custT="1"/>
      <dgm:spPr>
        <a:gradFill rotWithShape="0">
          <a:gsLst>
            <a:gs pos="0">
              <a:srgbClr val="7030A0"/>
            </a:gs>
            <a:gs pos="100000">
              <a:srgbClr val="002060"/>
            </a:gs>
          </a:gsLst>
        </a:gradFill>
        <a:effectLst>
          <a:outerShdw dist="19050" sx="1000" sy="1000" algn="ctr" rotWithShape="0">
            <a:srgbClr val="000000"/>
          </a:outerShdw>
        </a:effectLst>
      </dgm:spPr>
      <dgm:t>
        <a:bodyPr/>
        <a:lstStyle/>
        <a:p>
          <a:pPr algn="ctr">
            <a:lnSpc>
              <a:spcPct val="90000"/>
            </a:lnSpc>
          </a:pPr>
          <a:endParaRPr lang="en-GB" sz="1200" b="1" noProof="0" dirty="0">
            <a:solidFill>
              <a:schemeClr val="bg1"/>
            </a:solidFill>
          </a:endParaRPr>
        </a:p>
        <a:p>
          <a:pPr algn="ctr">
            <a:lnSpc>
              <a:spcPct val="90000"/>
            </a:lnSpc>
          </a:pPr>
          <a:endParaRPr lang="en-GB" sz="1200" b="1" noProof="0" dirty="0">
            <a:solidFill>
              <a:schemeClr val="bg1"/>
            </a:solidFill>
          </a:endParaRPr>
        </a:p>
        <a:p>
          <a:pPr algn="ctr">
            <a:lnSpc>
              <a:spcPct val="90000"/>
            </a:lnSpc>
          </a:pPr>
          <a:endParaRPr lang="en-GB" sz="1200" b="1" noProof="0" dirty="0">
            <a:solidFill>
              <a:schemeClr val="bg1"/>
            </a:solidFill>
          </a:endParaRPr>
        </a:p>
        <a:p>
          <a:pPr algn="ctr">
            <a:lnSpc>
              <a:spcPct val="100000"/>
            </a:lnSpc>
          </a:pPr>
          <a:r>
            <a:rPr lang="pl-PL" sz="1300" b="1" noProof="0" dirty="0">
              <a:solidFill>
                <a:schemeClr val="bg1"/>
              </a:solidFill>
            </a:rPr>
            <a:t>Zanieczyszczenie mórz i oceanów</a:t>
          </a:r>
          <a:endParaRPr lang="en-GB" sz="1300" b="1" noProof="0" dirty="0">
            <a:solidFill>
              <a:schemeClr val="bg1"/>
            </a:solidFill>
          </a:endParaRPr>
        </a:p>
      </dgm:t>
    </dgm:pt>
    <dgm:pt modelId="{E53A79CB-EE4A-4EF7-9C0E-45DC15E95CB5}" type="parTrans" cxnId="{707D3406-DE78-4442-A441-0F8794DE096A}">
      <dgm:prSet/>
      <dgm:spPr/>
      <dgm:t>
        <a:bodyPr/>
        <a:lstStyle/>
        <a:p>
          <a:endParaRPr lang="en-GB"/>
        </a:p>
      </dgm:t>
    </dgm:pt>
    <dgm:pt modelId="{DF77659E-C4D9-41DA-B603-78E310B8F6A7}" type="sibTrans" cxnId="{707D3406-DE78-4442-A441-0F8794DE096A}">
      <dgm:prSet/>
      <dgm:spPr/>
      <dgm:t>
        <a:bodyPr/>
        <a:lstStyle/>
        <a:p>
          <a:endParaRPr lang="en-GB"/>
        </a:p>
      </dgm:t>
    </dgm:pt>
    <dgm:pt modelId="{9B40314A-A639-4DB7-89DA-7E527C4659AD}" type="pres">
      <dgm:prSet presAssocID="{A1323873-7425-4BE4-A7D9-F4DCA0096B8A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</dgm:pt>
    <dgm:pt modelId="{E3550BF1-E47A-4E24-A825-EA9180DEA77E}" type="pres">
      <dgm:prSet presAssocID="{A1323873-7425-4BE4-A7D9-F4DCA0096B8A}" presName="children" presStyleCnt="0"/>
      <dgm:spPr/>
    </dgm:pt>
    <dgm:pt modelId="{8D7B1DCC-7259-48B5-B424-88CF24949616}" type="pres">
      <dgm:prSet presAssocID="{A1323873-7425-4BE4-A7D9-F4DCA0096B8A}" presName="childPlaceholder" presStyleCnt="0"/>
      <dgm:spPr/>
    </dgm:pt>
    <dgm:pt modelId="{CF4118ED-7BA1-4263-9D9F-CDF78CF9C41B}" type="pres">
      <dgm:prSet presAssocID="{A1323873-7425-4BE4-A7D9-F4DCA0096B8A}" presName="circle" presStyleCnt="0"/>
      <dgm:spPr/>
    </dgm:pt>
    <dgm:pt modelId="{5EAA1B47-9EB7-4AC3-85DE-16C7CCEE4C98}" type="pres">
      <dgm:prSet presAssocID="{A1323873-7425-4BE4-A7D9-F4DCA0096B8A}" presName="quadrant1" presStyleLbl="node1" presStyleIdx="0" presStyleCnt="4">
        <dgm:presLayoutVars>
          <dgm:chMax val="1"/>
          <dgm:bulletEnabled val="1"/>
        </dgm:presLayoutVars>
      </dgm:prSet>
      <dgm:spPr/>
    </dgm:pt>
    <dgm:pt modelId="{EE2BB9E8-CB98-4869-9882-668DC85427B0}" type="pres">
      <dgm:prSet presAssocID="{A1323873-7425-4BE4-A7D9-F4DCA0096B8A}" presName="quadrant2" presStyleLbl="node1" presStyleIdx="1" presStyleCnt="4">
        <dgm:presLayoutVars>
          <dgm:chMax val="1"/>
          <dgm:bulletEnabled val="1"/>
        </dgm:presLayoutVars>
      </dgm:prSet>
      <dgm:spPr/>
    </dgm:pt>
    <dgm:pt modelId="{12BEB167-472B-4C1E-AFE0-21CA766F38DD}" type="pres">
      <dgm:prSet presAssocID="{A1323873-7425-4BE4-A7D9-F4DCA0096B8A}" presName="quadrant3" presStyleLbl="node1" presStyleIdx="2" presStyleCnt="4">
        <dgm:presLayoutVars>
          <dgm:chMax val="1"/>
          <dgm:bulletEnabled val="1"/>
        </dgm:presLayoutVars>
      </dgm:prSet>
      <dgm:spPr/>
    </dgm:pt>
    <dgm:pt modelId="{ED9BA523-13CA-47A8-8AA6-C23C5AE50DBB}" type="pres">
      <dgm:prSet presAssocID="{A1323873-7425-4BE4-A7D9-F4DCA0096B8A}" presName="quadrant4" presStyleLbl="node1" presStyleIdx="3" presStyleCnt="4">
        <dgm:presLayoutVars>
          <dgm:chMax val="1"/>
          <dgm:bulletEnabled val="1"/>
        </dgm:presLayoutVars>
      </dgm:prSet>
      <dgm:spPr/>
    </dgm:pt>
    <dgm:pt modelId="{95195FD6-1060-45CA-A30F-518C625374B3}" type="pres">
      <dgm:prSet presAssocID="{A1323873-7425-4BE4-A7D9-F4DCA0096B8A}" presName="quadrantPlaceholder" presStyleCnt="0"/>
      <dgm:spPr/>
    </dgm:pt>
    <dgm:pt modelId="{3648B8D6-4EA4-47D7-85C1-8F4FF5EC9BA7}" type="pres">
      <dgm:prSet presAssocID="{A1323873-7425-4BE4-A7D9-F4DCA0096B8A}" presName="center1" presStyleLbl="fgShp" presStyleIdx="0" presStyleCnt="2"/>
      <dgm:spPr/>
    </dgm:pt>
    <dgm:pt modelId="{D6B3F6E6-C926-4492-B063-9F93F49D9716}" type="pres">
      <dgm:prSet presAssocID="{A1323873-7425-4BE4-A7D9-F4DCA0096B8A}" presName="center2" presStyleLbl="fgShp" presStyleIdx="1" presStyleCnt="2"/>
      <dgm:spPr/>
    </dgm:pt>
  </dgm:ptLst>
  <dgm:cxnLst>
    <dgm:cxn modelId="{707D3406-DE78-4442-A441-0F8794DE096A}" srcId="{A1323873-7425-4BE4-A7D9-F4DCA0096B8A}" destId="{062672CB-CDC2-4816-9DB9-55876F2D92C2}" srcOrd="3" destOrd="0" parTransId="{E53A79CB-EE4A-4EF7-9C0E-45DC15E95CB5}" sibTransId="{DF77659E-C4D9-41DA-B603-78E310B8F6A7}"/>
    <dgm:cxn modelId="{063FED24-BA02-4085-9242-951D0117DA86}" type="presOf" srcId="{8C8195D0-1BAF-475B-AFBF-6E883CCA4236}" destId="{12BEB167-472B-4C1E-AFE0-21CA766F38DD}" srcOrd="0" destOrd="0" presId="urn:microsoft.com/office/officeart/2005/8/layout/cycle4"/>
    <dgm:cxn modelId="{FFA6F04A-BB4B-4A10-B3B9-1B2382A4A783}" type="presOf" srcId="{E99CB3CE-7385-4D1C-959A-EBB522FF706D}" destId="{5EAA1B47-9EB7-4AC3-85DE-16C7CCEE4C98}" srcOrd="0" destOrd="0" presId="urn:microsoft.com/office/officeart/2005/8/layout/cycle4"/>
    <dgm:cxn modelId="{FCC54988-1451-4A09-9E34-50EDC1C0E104}" type="presOf" srcId="{062672CB-CDC2-4816-9DB9-55876F2D92C2}" destId="{ED9BA523-13CA-47A8-8AA6-C23C5AE50DBB}" srcOrd="0" destOrd="0" presId="urn:microsoft.com/office/officeart/2005/8/layout/cycle4"/>
    <dgm:cxn modelId="{8F02A59B-089D-4D0E-9D11-9CE2752B6024}" srcId="{A1323873-7425-4BE4-A7D9-F4DCA0096B8A}" destId="{E99CB3CE-7385-4D1C-959A-EBB522FF706D}" srcOrd="0" destOrd="0" parTransId="{71DF3AEA-1F75-40E7-80A9-CB74410C4D9F}" sibTransId="{271F6F9A-2432-48DF-94E9-0DDCEB557D13}"/>
    <dgm:cxn modelId="{4A4741C4-98A1-482A-AC7E-5B343F1539EE}" type="presOf" srcId="{3252282D-615C-4662-AFBB-F684DE7C6D86}" destId="{EE2BB9E8-CB98-4869-9882-668DC85427B0}" srcOrd="0" destOrd="0" presId="urn:microsoft.com/office/officeart/2005/8/layout/cycle4"/>
    <dgm:cxn modelId="{0D4289C8-C0E9-44E3-9FE0-1FFA68045257}" srcId="{A1323873-7425-4BE4-A7D9-F4DCA0096B8A}" destId="{3252282D-615C-4662-AFBB-F684DE7C6D86}" srcOrd="1" destOrd="0" parTransId="{956D71DC-A2C3-4A9A-891B-4FEA577F67D7}" sibTransId="{FD035DBF-88DB-43F4-807F-53A29E4124EC}"/>
    <dgm:cxn modelId="{F2524DCA-C7FF-47C8-8326-917E5C0E1196}" type="presOf" srcId="{A1323873-7425-4BE4-A7D9-F4DCA0096B8A}" destId="{9B40314A-A639-4DB7-89DA-7E527C4659AD}" srcOrd="0" destOrd="0" presId="urn:microsoft.com/office/officeart/2005/8/layout/cycle4"/>
    <dgm:cxn modelId="{F6B981E5-FD5E-47EC-8567-F56C6867A618}" srcId="{A1323873-7425-4BE4-A7D9-F4DCA0096B8A}" destId="{8C8195D0-1BAF-475B-AFBF-6E883CCA4236}" srcOrd="2" destOrd="0" parTransId="{424C0EF2-3EC3-4E84-8F3D-1C9A11263A39}" sibTransId="{A633CF09-C9C9-4874-99E2-AD9F9DCF2EEB}"/>
    <dgm:cxn modelId="{8E535631-C26C-4EE7-B4EA-A96F21A51C49}" type="presParOf" srcId="{9B40314A-A639-4DB7-89DA-7E527C4659AD}" destId="{E3550BF1-E47A-4E24-A825-EA9180DEA77E}" srcOrd="0" destOrd="0" presId="urn:microsoft.com/office/officeart/2005/8/layout/cycle4"/>
    <dgm:cxn modelId="{6EB6BE04-4460-45B5-A112-22248042374C}" type="presParOf" srcId="{E3550BF1-E47A-4E24-A825-EA9180DEA77E}" destId="{8D7B1DCC-7259-48B5-B424-88CF24949616}" srcOrd="0" destOrd="0" presId="urn:microsoft.com/office/officeart/2005/8/layout/cycle4"/>
    <dgm:cxn modelId="{DB2E88BD-18EE-42EA-8C15-5C2C2E4541C6}" type="presParOf" srcId="{9B40314A-A639-4DB7-89DA-7E527C4659AD}" destId="{CF4118ED-7BA1-4263-9D9F-CDF78CF9C41B}" srcOrd="1" destOrd="0" presId="urn:microsoft.com/office/officeart/2005/8/layout/cycle4"/>
    <dgm:cxn modelId="{C1F3C2FC-ADB1-40A6-B165-BF9142477CBF}" type="presParOf" srcId="{CF4118ED-7BA1-4263-9D9F-CDF78CF9C41B}" destId="{5EAA1B47-9EB7-4AC3-85DE-16C7CCEE4C98}" srcOrd="0" destOrd="0" presId="urn:microsoft.com/office/officeart/2005/8/layout/cycle4"/>
    <dgm:cxn modelId="{05E9EAAE-38CF-4BAF-8BF8-CF5217A47C29}" type="presParOf" srcId="{CF4118ED-7BA1-4263-9D9F-CDF78CF9C41B}" destId="{EE2BB9E8-CB98-4869-9882-668DC85427B0}" srcOrd="1" destOrd="0" presId="urn:microsoft.com/office/officeart/2005/8/layout/cycle4"/>
    <dgm:cxn modelId="{231B659B-1921-4A58-AA07-17FDF8260AE5}" type="presParOf" srcId="{CF4118ED-7BA1-4263-9D9F-CDF78CF9C41B}" destId="{12BEB167-472B-4C1E-AFE0-21CA766F38DD}" srcOrd="2" destOrd="0" presId="urn:microsoft.com/office/officeart/2005/8/layout/cycle4"/>
    <dgm:cxn modelId="{FCDACAB8-63BD-402A-A173-7263CDA7C3BE}" type="presParOf" srcId="{CF4118ED-7BA1-4263-9D9F-CDF78CF9C41B}" destId="{ED9BA523-13CA-47A8-8AA6-C23C5AE50DBB}" srcOrd="3" destOrd="0" presId="urn:microsoft.com/office/officeart/2005/8/layout/cycle4"/>
    <dgm:cxn modelId="{D100CC7B-5C63-4F01-BCE5-BC88868A1890}" type="presParOf" srcId="{CF4118ED-7BA1-4263-9D9F-CDF78CF9C41B}" destId="{95195FD6-1060-45CA-A30F-518C625374B3}" srcOrd="4" destOrd="0" presId="urn:microsoft.com/office/officeart/2005/8/layout/cycle4"/>
    <dgm:cxn modelId="{1CCB30C9-68E7-4AE6-AE0F-C8396E3453D3}" type="presParOf" srcId="{9B40314A-A639-4DB7-89DA-7E527C4659AD}" destId="{3648B8D6-4EA4-47D7-85C1-8F4FF5EC9BA7}" srcOrd="2" destOrd="0" presId="urn:microsoft.com/office/officeart/2005/8/layout/cycle4"/>
    <dgm:cxn modelId="{613AC21B-ABFA-4315-B5CD-6F0159BD2CF4}" type="presParOf" srcId="{9B40314A-A639-4DB7-89DA-7E527C4659AD}" destId="{D6B3F6E6-C926-4492-B063-9F93F49D9716}" srcOrd="3" destOrd="0" presId="urn:microsoft.com/office/officeart/2005/8/layout/cycle4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EAA1B47-9EB7-4AC3-85DE-16C7CCEE4C98}">
      <dsp:nvSpPr>
        <dsp:cNvPr id="0" name=""/>
        <dsp:cNvSpPr/>
      </dsp:nvSpPr>
      <dsp:spPr>
        <a:xfrm>
          <a:off x="2196418" y="291829"/>
          <a:ext cx="2216879" cy="2216879"/>
        </a:xfrm>
        <a:prstGeom prst="pieWedge">
          <a:avLst/>
        </a:prstGeom>
        <a:gradFill rotWithShape="0">
          <a:gsLst>
            <a:gs pos="0">
              <a:srgbClr val="002060"/>
            </a:gs>
            <a:gs pos="100000">
              <a:srgbClr val="7030A0"/>
            </a:gs>
          </a:gsLst>
          <a:lin ang="5400000" scaled="0"/>
        </a:gradFill>
        <a:ln>
          <a:noFill/>
        </a:ln>
        <a:effectLst>
          <a:outerShdw dist="19050" sx="1000" sy="1000" algn="ctr" rotWithShape="0">
            <a:srgbClr val="000000"/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dirty="0"/>
            <a:t>Ślad </a:t>
          </a:r>
          <a:br>
            <a:rPr lang="pl-PL" sz="1400" b="1" kern="1200" dirty="0"/>
          </a:br>
          <a:r>
            <a:rPr lang="pl-PL" sz="1400" b="1" kern="1200" dirty="0"/>
            <a:t>Węglowy</a:t>
          </a:r>
          <a:endParaRPr lang="de-DE" sz="14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b="1" kern="1200" dirty="0"/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b="1" kern="1200" dirty="0"/>
        </a:p>
      </dsp:txBody>
      <dsp:txXfrm>
        <a:off x="2845727" y="941138"/>
        <a:ext cx="1567570" cy="1567570"/>
      </dsp:txXfrm>
    </dsp:sp>
    <dsp:sp modelId="{EE2BB9E8-CB98-4869-9882-668DC85427B0}">
      <dsp:nvSpPr>
        <dsp:cNvPr id="0" name=""/>
        <dsp:cNvSpPr/>
      </dsp:nvSpPr>
      <dsp:spPr>
        <a:xfrm rot="5400000">
          <a:off x="4515694" y="291829"/>
          <a:ext cx="2216879" cy="2216879"/>
        </a:xfrm>
        <a:prstGeom prst="pieWedge">
          <a:avLst/>
        </a:prstGeom>
        <a:gradFill rotWithShape="0">
          <a:gsLst>
            <a:gs pos="0">
              <a:srgbClr val="002060"/>
            </a:gs>
            <a:gs pos="100000">
              <a:srgbClr val="7030A0"/>
            </a:gs>
          </a:gsLst>
          <a:lin ang="5400000" scaled="0"/>
        </a:gradFill>
        <a:ln>
          <a:noFill/>
        </a:ln>
        <a:effectLst>
          <a:outerShdw dist="19050" sx="1000" sy="1000" algn="ctr" rotWithShape="0">
            <a:srgbClr val="000000"/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marL="0" lvl="0" indent="0" algn="ctr" defTabSz="895350">
            <a:lnSpc>
              <a:spcPts val="2160"/>
            </a:lnSpc>
            <a:spcBef>
              <a:spcPct val="0"/>
            </a:spcBef>
            <a:spcAft>
              <a:spcPct val="35000"/>
            </a:spcAft>
            <a:buNone/>
            <a:tabLst/>
          </a:pPr>
          <a:r>
            <a:rPr lang="pl-PL" sz="1400" b="1" kern="1200" noProof="0" dirty="0"/>
            <a:t>Gospodarka Cyrkularna</a:t>
          </a:r>
          <a:endParaRPr lang="de-DE" sz="1400" b="1" kern="1200" dirty="0"/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b="1" kern="1200" dirty="0"/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b="1" kern="1200" dirty="0"/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100" b="1" kern="1200" dirty="0"/>
        </a:p>
        <a:p>
          <a:pPr marL="0"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100" b="1" kern="1200" dirty="0"/>
        </a:p>
      </dsp:txBody>
      <dsp:txXfrm rot="-5400000">
        <a:off x="4515694" y="941138"/>
        <a:ext cx="1567570" cy="1567570"/>
      </dsp:txXfrm>
    </dsp:sp>
    <dsp:sp modelId="{12BEB167-472B-4C1E-AFE0-21CA766F38DD}">
      <dsp:nvSpPr>
        <dsp:cNvPr id="0" name=""/>
        <dsp:cNvSpPr/>
      </dsp:nvSpPr>
      <dsp:spPr>
        <a:xfrm rot="10800000">
          <a:off x="4515694" y="2611104"/>
          <a:ext cx="2216879" cy="2216879"/>
        </a:xfrm>
        <a:prstGeom prst="pieWedge">
          <a:avLst/>
        </a:prstGeom>
        <a:gradFill rotWithShape="0">
          <a:gsLst>
            <a:gs pos="0">
              <a:srgbClr val="7030A0"/>
            </a:gs>
            <a:gs pos="100000">
              <a:srgbClr val="002060"/>
            </a:gs>
          </a:gsLst>
          <a:lin ang="5400000" scaled="0"/>
        </a:gradFill>
        <a:ln>
          <a:noFill/>
        </a:ln>
        <a:effectLst>
          <a:outerShdw dist="19050" sx="1000" sy="1000" algn="ctr" rotWithShape="0">
            <a:srgbClr val="000000"/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1200" b="1" kern="1200" dirty="0"/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400" b="1" kern="1200" noProof="0" dirty="0"/>
            <a:t>      Ustawodawstwo</a:t>
          </a:r>
          <a:endParaRPr lang="en-US" sz="1400" b="1" kern="1200" noProof="0" dirty="0"/>
        </a:p>
      </dsp:txBody>
      <dsp:txXfrm rot="10800000">
        <a:off x="4515694" y="2611104"/>
        <a:ext cx="1567570" cy="1567570"/>
      </dsp:txXfrm>
    </dsp:sp>
    <dsp:sp modelId="{ED9BA523-13CA-47A8-8AA6-C23C5AE50DBB}">
      <dsp:nvSpPr>
        <dsp:cNvPr id="0" name=""/>
        <dsp:cNvSpPr/>
      </dsp:nvSpPr>
      <dsp:spPr>
        <a:xfrm rot="16200000">
          <a:off x="2196418" y="2611104"/>
          <a:ext cx="2216879" cy="2216879"/>
        </a:xfrm>
        <a:prstGeom prst="pieWedge">
          <a:avLst/>
        </a:prstGeom>
        <a:gradFill rotWithShape="0">
          <a:gsLst>
            <a:gs pos="0">
              <a:srgbClr val="7030A0"/>
            </a:gs>
            <a:gs pos="100000">
              <a:srgbClr val="002060"/>
            </a:gs>
          </a:gsLst>
          <a:lin ang="5400000" scaled="0"/>
        </a:gradFill>
        <a:ln>
          <a:noFill/>
        </a:ln>
        <a:effectLst>
          <a:outerShdw dist="19050" sx="1000" sy="1000" algn="ctr" rotWithShape="0">
            <a:srgbClr val="000000"/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noProof="0" dirty="0">
            <a:solidFill>
              <a:schemeClr val="bg1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noProof="0" dirty="0">
            <a:solidFill>
              <a:schemeClr val="bg1"/>
            </a:solidFill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200" b="1" kern="1200" noProof="0" dirty="0">
            <a:solidFill>
              <a:schemeClr val="bg1"/>
            </a:solidFill>
          </a:endParaRPr>
        </a:p>
        <a:p>
          <a:pPr marL="0" lvl="0" indent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300" b="1" kern="1200" noProof="0" dirty="0">
              <a:solidFill>
                <a:schemeClr val="bg1"/>
              </a:solidFill>
            </a:rPr>
            <a:t>Zanieczyszczenie mórz i oceanów</a:t>
          </a:r>
          <a:endParaRPr lang="en-GB" sz="1300" b="1" kern="1200" noProof="0" dirty="0">
            <a:solidFill>
              <a:schemeClr val="bg1"/>
            </a:solidFill>
          </a:endParaRPr>
        </a:p>
      </dsp:txBody>
      <dsp:txXfrm rot="5400000">
        <a:off x="2845727" y="2611104"/>
        <a:ext cx="1567570" cy="1567570"/>
      </dsp:txXfrm>
    </dsp:sp>
    <dsp:sp modelId="{3648B8D6-4EA4-47D7-85C1-8F4FF5EC9BA7}">
      <dsp:nvSpPr>
        <dsp:cNvPr id="0" name=""/>
        <dsp:cNvSpPr/>
      </dsp:nvSpPr>
      <dsp:spPr>
        <a:xfrm>
          <a:off x="4081789" y="2099123"/>
          <a:ext cx="765412" cy="665575"/>
        </a:xfrm>
        <a:prstGeom prst="circularArrow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  <dsp:sp modelId="{D6B3F6E6-C926-4492-B063-9F93F49D9716}">
      <dsp:nvSpPr>
        <dsp:cNvPr id="0" name=""/>
        <dsp:cNvSpPr/>
      </dsp:nvSpPr>
      <dsp:spPr>
        <a:xfrm rot="10800000">
          <a:off x="4081789" y="2355113"/>
          <a:ext cx="765412" cy="665575"/>
        </a:xfrm>
        <a:prstGeom prst="circularArrow">
          <a:avLst/>
        </a:prstGeom>
        <a:gradFill rotWithShape="0">
          <a:gsLst>
            <a:gs pos="0">
              <a:schemeClr val="dk2">
                <a:tint val="6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dk2">
                <a:tint val="6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dk2">
                <a:tint val="6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8135"/>
          </a:xfrm>
          <a:prstGeom prst="rect">
            <a:avLst/>
          </a:prstGeom>
        </p:spPr>
        <p:txBody>
          <a:bodyPr vert="horz" lIns="91439" tIns="45719" rIns="91439" bIns="45719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39" tIns="45719" rIns="91439" bIns="45719" rtlCol="0"/>
          <a:lstStyle>
            <a:lvl1pPr algn="r">
              <a:defRPr sz="1200"/>
            </a:lvl1pPr>
          </a:lstStyle>
          <a:p>
            <a:fld id="{DD45A3E9-4F22-4119-9020-61322D4EB4F6}" type="datetimeFigureOut">
              <a:rPr lang="de-DE" smtClean="0"/>
              <a:t>13.10.2023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9" tIns="45719" rIns="91439" bIns="45719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959"/>
            <a:ext cx="5438140" cy="3909239"/>
          </a:xfrm>
          <a:prstGeom prst="rect">
            <a:avLst/>
          </a:prstGeom>
        </p:spPr>
        <p:txBody>
          <a:bodyPr vert="horz" lIns="91439" tIns="45719" rIns="91439" bIns="45719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30092"/>
            <a:ext cx="2945659" cy="498134"/>
          </a:xfrm>
          <a:prstGeom prst="rect">
            <a:avLst/>
          </a:prstGeom>
        </p:spPr>
        <p:txBody>
          <a:bodyPr vert="horz" lIns="91439" tIns="45719" rIns="91439" bIns="45719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30092"/>
            <a:ext cx="2945659" cy="498134"/>
          </a:xfrm>
          <a:prstGeom prst="rect">
            <a:avLst/>
          </a:prstGeom>
        </p:spPr>
        <p:txBody>
          <a:bodyPr vert="horz" lIns="91439" tIns="45719" rIns="91439" bIns="45719" rtlCol="0" anchor="b"/>
          <a:lstStyle>
            <a:lvl1pPr algn="r">
              <a:defRPr sz="1200"/>
            </a:lvl1pPr>
          </a:lstStyle>
          <a:p>
            <a:fld id="{1E87E0C6-7847-4398-87D2-9B299FFBF8C9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636920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87E0C6-7847-4398-87D2-9B299FFBF8C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02593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EF9C9-BD3C-4205-99E4-2AA68BF3F1BE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73705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EF9C9-BD3C-4205-99E4-2AA68BF3F1BE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4318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EF9C9-BD3C-4205-99E4-2AA68BF3F1BE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252041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EF9C9-BD3C-4205-99E4-2AA68BF3F1BE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33943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EF9C9-BD3C-4205-99E4-2AA68BF3F1BE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7876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EF9C9-BD3C-4205-99E4-2AA68BF3F1BE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44724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EF9C9-BD3C-4205-99E4-2AA68BF3F1BE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318212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14390">
              <a:defRPr/>
            </a:pPr>
            <a:fld id="{86EEF9C9-BD3C-4205-99E4-2AA68BF3F1BE}" type="slidenum">
              <a:rPr lang="de-DE">
                <a:solidFill>
                  <a:prstClr val="black"/>
                </a:solidFill>
                <a:latin typeface="Arial"/>
              </a:rPr>
              <a:pPr defTabSz="914390">
                <a:defRPr/>
              </a:pPr>
              <a:t>23</a:t>
            </a:fld>
            <a:endParaRPr lang="de-DE">
              <a:solidFill>
                <a:prstClr val="black"/>
              </a:solidFill>
              <a:latin typeface="Arial"/>
            </a:endParaRP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D46F681E-308E-E05A-363C-5BBA4788C7F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/>
              <a:t>19.09.2023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D3AE6F02-F2E6-86D7-95DD-ADE52372571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Sustainability, an innovative challenge in Healthcare - Edwin van der Heul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4390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87E0C6-7847-4398-87D2-9B299FFBF8C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2565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EF9C9-BD3C-4205-99E4-2AA68BF3F1BE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846701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EF9C9-BD3C-4205-99E4-2AA68BF3F1BE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29635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EF9C9-BD3C-4205-99E4-2AA68BF3F1BE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89941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EF9C9-BD3C-4205-99E4-2AA68BF3F1BE}" type="slidenum">
              <a:rPr lang="de-DE" smtClean="0"/>
              <a:t>11</a:t>
            </a:fld>
            <a:endParaRPr lang="de-D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DC5DCE-C75F-3696-B3DF-CF096100386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/>
              <a:t>19.09.2023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52C95DE-5ED7-6C13-9BDE-22891C23A3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Sustainability, an innovative challenge in Healthcare - Edwin van der Heul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90550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EF9C9-BD3C-4205-99E4-2AA68BF3F1BE}" type="slidenum">
              <a:rPr lang="de-DE" smtClean="0"/>
              <a:t>12</a:t>
            </a:fld>
            <a:endParaRPr lang="de-DE"/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EDC5DCE-C75F-3696-B3DF-CF096100386B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de-DE"/>
              <a:t>19.09.2023</a:t>
            </a:r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852C95DE-5ED7-6C13-9BDE-22891C23A3C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r>
              <a:rPr lang="en-GB"/>
              <a:t>Sustainability, an innovative challenge in Healthcare - Edwin van der Heul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4356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Rozbicie </a:t>
            </a:r>
          </a:p>
          <a:p>
            <a:r>
              <a:rPr lang="pl-PL" dirty="0" err="1"/>
              <a:t>Zbiorcez</a:t>
            </a:r>
            <a:r>
              <a:rPr lang="pl-PL" dirty="0"/>
              <a:t> określenie na ciekły </a:t>
            </a:r>
            <a:r>
              <a:rPr lang="pl-PL" dirty="0" err="1"/>
              <a:t>pordukt</a:t>
            </a:r>
            <a:r>
              <a:rPr lang="pl-PL" dirty="0"/>
              <a:t> pośredni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EF9C9-BD3C-4205-99E4-2AA68BF3F1BE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48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EF9C9-BD3C-4205-99E4-2AA68BF3F1BE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6921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5F4AB9-76D9-0422-E540-9DC529CB45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3421BFFA-92F8-FBC3-7DB8-CCC88B3E94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5711029-E3AF-465C-C119-04282E11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6132-CC1B-4FB2-B2A3-D910D0126823}" type="datetimeFigureOut">
              <a:rPr lang="de-DE" smtClean="0"/>
              <a:t>13.10.2023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6717DC-C0BA-3618-8895-56C281B4B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8931ADD-C9D7-F7D9-41F8-8720A8737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B7BD-9FC1-4445-84B1-77BC2E54A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922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66FDB74-77F9-CBD8-BD61-3439022469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7A846CCE-5D7D-07D4-5918-600D6F87E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9AC7D66-F141-CE83-19D4-3D1DF1E4E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6132-CC1B-4FB2-B2A3-D910D0126823}" type="datetimeFigureOut">
              <a:rPr lang="de-DE" smtClean="0"/>
              <a:t>13.10.2023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3B8B70C-AAF9-C240-EB09-DD30AAD50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B8D7D1D-F5A1-3EC0-6525-DA2E70606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B7BD-9FC1-4445-84B1-77BC2E54A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06332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C7FFF184-1FE7-4859-C16E-A5F6211C16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099B3C6-10B6-9072-5BEC-0F0455D7F5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A432129-43C0-6721-20DE-2E9912BA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6132-CC1B-4FB2-B2A3-D910D0126823}" type="datetimeFigureOut">
              <a:rPr lang="de-DE" smtClean="0"/>
              <a:t>13.10.2023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C64AE37-88E8-68FF-BDAA-5590D527C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A49A8C7-8F90-CDBB-586B-DC8A3A559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B7BD-9FC1-4445-84B1-77BC2E54A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9718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9">
            <a:extLst>
              <a:ext uri="{FF2B5EF4-FFF2-40B4-BE49-F238E27FC236}">
                <a16:creationId xmlns:a16="http://schemas.microsoft.com/office/drawing/2014/main" id="{96D80A2B-94C0-4AB7-ACD3-4957C26B4A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0740516" cy="5733256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A98EDB-1297-412E-8941-46FA8F77F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440668"/>
            <a:ext cx="9649085" cy="1703524"/>
          </a:xfrm>
        </p:spPr>
        <p:txBody>
          <a:bodyPr anchor="t"/>
          <a:lstStyle>
            <a:lvl1pPr algn="l">
              <a:lnSpc>
                <a:spcPct val="85000"/>
              </a:lnSpc>
              <a:defRPr sz="65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5229200"/>
            <a:ext cx="8604969" cy="503238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+mn-lt"/>
                <a:cs typeface="Right Grotesk Medium"/>
              </a:defRPr>
            </a:lvl1pPr>
          </a:lstStyle>
          <a:p>
            <a:pPr lvl="0"/>
            <a:r>
              <a:rPr lang="de-DE"/>
              <a:t>Ort, Datum, Name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Speaker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6" hasCustomPrompt="1"/>
          </p:nvPr>
        </p:nvSpPr>
        <p:spPr>
          <a:xfrm>
            <a:off x="7176120" y="5949950"/>
            <a:ext cx="2015505" cy="71913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Partnerlogo</a:t>
            </a:r>
          </a:p>
        </p:txBody>
      </p:sp>
    </p:spTree>
    <p:extLst>
      <p:ext uri="{BB962C8B-B14F-4D97-AF65-F5344CB8AC3E}">
        <p14:creationId xmlns:p14="http://schemas.microsoft.com/office/powerpoint/2010/main" val="37997821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9">
            <a:extLst>
              <a:ext uri="{FF2B5EF4-FFF2-40B4-BE49-F238E27FC236}">
                <a16:creationId xmlns:a16="http://schemas.microsoft.com/office/drawing/2014/main" id="{96D80A2B-94C0-4AB7-ACD3-4957C26B4A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0740516" cy="5733256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6A98EDB-1297-412E-8941-46FA8F77FB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87375" y="440668"/>
            <a:ext cx="9649085" cy="1703524"/>
          </a:xfrm>
        </p:spPr>
        <p:txBody>
          <a:bodyPr anchor="t"/>
          <a:lstStyle>
            <a:lvl1pPr algn="l">
              <a:lnSpc>
                <a:spcPct val="85000"/>
              </a:lnSpc>
              <a:defRPr sz="65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5229200"/>
            <a:ext cx="8604969" cy="503238"/>
          </a:xfrm>
        </p:spPr>
        <p:txBody>
          <a:bodyPr/>
          <a:lstStyle>
            <a:lvl1pPr marL="0" indent="0">
              <a:buFontTx/>
              <a:buNone/>
              <a:defRPr baseline="0">
                <a:solidFill>
                  <a:schemeClr val="bg1"/>
                </a:solidFill>
                <a:latin typeface="+mn-lt"/>
                <a:cs typeface="Right Grotesk Medium"/>
              </a:defRPr>
            </a:lvl1pPr>
          </a:lstStyle>
          <a:p>
            <a:pPr lvl="0"/>
            <a:r>
              <a:rPr lang="de-DE"/>
              <a:t>Ort, Datum, Name </a:t>
            </a:r>
            <a:r>
              <a:rPr lang="de-DE" err="1"/>
              <a:t>of</a:t>
            </a:r>
            <a:r>
              <a:rPr lang="de-DE"/>
              <a:t> </a:t>
            </a:r>
            <a:r>
              <a:rPr lang="de-DE" err="1"/>
              <a:t>the</a:t>
            </a:r>
            <a:r>
              <a:rPr lang="de-DE"/>
              <a:t> Speaker</a:t>
            </a:r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6" hasCustomPrompt="1"/>
          </p:nvPr>
        </p:nvSpPr>
        <p:spPr>
          <a:xfrm>
            <a:off x="7176120" y="5949950"/>
            <a:ext cx="2015505" cy="719138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de-DE"/>
              <a:t>Partnerlogo</a:t>
            </a:r>
          </a:p>
        </p:txBody>
      </p:sp>
    </p:spTree>
    <p:extLst>
      <p:ext uri="{BB962C8B-B14F-4D97-AF65-F5344CB8AC3E}">
        <p14:creationId xmlns:p14="http://schemas.microsoft.com/office/powerpoint/2010/main" val="25303465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3896E-B06A-4CF4-9908-FE45A0233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2DC7CC-5989-486E-AE8D-3078D18B0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E2660A-8CBC-4CCF-BFF9-BBE526C8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60222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02935-1EB6-40FB-B308-914D0FB2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8B994C-6898-4342-BC97-2C317D7B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2060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Text un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02935-1EB6-40FB-B308-914D0FB2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95300"/>
            <a:ext cx="5400674" cy="936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8B994C-6898-4342-BC97-2C317D7B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2693EE9-E600-44A1-BE10-7938730861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5" y="1557338"/>
            <a:ext cx="5400675" cy="4535487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C57F016E-E7EF-4EF2-9934-2B44B1E8D7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3952" y="0"/>
            <a:ext cx="5988048" cy="6092825"/>
          </a:xfrm>
          <a:solidFill>
            <a:schemeClr val="bg2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41099478-927F-4943-999B-7D60F9C53A20}"/>
              </a:ext>
            </a:extLst>
          </p:cNvPr>
          <p:cNvSpPr txBox="1"/>
          <p:nvPr userDrawn="1"/>
        </p:nvSpPr>
        <p:spPr>
          <a:xfrm>
            <a:off x="5278581" y="6376346"/>
            <a:ext cx="1289135" cy="27975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GB" sz="1200" b="1">
                <a:solidFill>
                  <a:srgbClr val="006ED8"/>
                </a:solidFill>
              </a:rPr>
              <a:t>ALBIS Internal</a:t>
            </a:r>
          </a:p>
        </p:txBody>
      </p:sp>
    </p:spTree>
    <p:extLst>
      <p:ext uri="{BB962C8B-B14F-4D97-AF65-F5344CB8AC3E}">
        <p14:creationId xmlns:p14="http://schemas.microsoft.com/office/powerpoint/2010/main" val="388627983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1 (schmal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02935-1EB6-40FB-B308-914D0FB2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95300"/>
            <a:ext cx="5400674" cy="936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8B994C-6898-4342-BC97-2C317D7B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2693EE9-E600-44A1-BE10-7938730861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6" y="1557338"/>
            <a:ext cx="2592388" cy="453548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C57F016E-E7EF-4EF2-9934-2B44B1E8D7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572164" y="0"/>
            <a:ext cx="4619836" cy="6092825"/>
          </a:xfrm>
          <a:solidFill>
            <a:schemeClr val="bg2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9AD9A4EE-2517-49C2-8D80-1639AF4B4A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557338"/>
            <a:ext cx="3960477" cy="453548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E689743A-C5C3-FA43-893F-C4A83FC62EA4}"/>
              </a:ext>
            </a:extLst>
          </p:cNvPr>
          <p:cNvSpPr txBox="1"/>
          <p:nvPr userDrawn="1"/>
        </p:nvSpPr>
        <p:spPr>
          <a:xfrm>
            <a:off x="5278581" y="6376346"/>
            <a:ext cx="1289135" cy="27975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GB" sz="1200" b="1">
                <a:solidFill>
                  <a:srgbClr val="006ED8"/>
                </a:solidFill>
              </a:rPr>
              <a:t>ALBIS Internal</a:t>
            </a:r>
          </a:p>
        </p:txBody>
      </p:sp>
    </p:spTree>
    <p:extLst>
      <p:ext uri="{BB962C8B-B14F-4D97-AF65-F5344CB8AC3E}">
        <p14:creationId xmlns:p14="http://schemas.microsoft.com/office/powerpoint/2010/main" val="782690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1 (brei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02935-1EB6-40FB-B308-914D0FB2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95300"/>
            <a:ext cx="5400674" cy="936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8B994C-6898-4342-BC97-2C317D7B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2693EE9-E600-44A1-BE10-7938730861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6" y="1557338"/>
            <a:ext cx="2592388" cy="453548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C57F016E-E7EF-4EF2-9934-2B44B1E8D7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012238" y="0"/>
            <a:ext cx="3179762" cy="6092825"/>
          </a:xfrm>
          <a:solidFill>
            <a:schemeClr val="bg2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1" name="Textplatzhalter 7">
            <a:extLst>
              <a:ext uri="{FF2B5EF4-FFF2-40B4-BE49-F238E27FC236}">
                <a16:creationId xmlns:a16="http://schemas.microsoft.com/office/drawing/2014/main" id="{9AD9A4EE-2517-49C2-8D80-1639AF4B4A6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395663" y="1557338"/>
            <a:ext cx="5400674" cy="4535487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3000">
                <a:latin typeface="+mn-lt"/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C8B6154F-0828-624C-B643-E584CC22DF83}"/>
              </a:ext>
            </a:extLst>
          </p:cNvPr>
          <p:cNvSpPr txBox="1"/>
          <p:nvPr userDrawn="1"/>
        </p:nvSpPr>
        <p:spPr>
          <a:xfrm>
            <a:off x="5278581" y="6376346"/>
            <a:ext cx="1289135" cy="27975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GB" sz="1200" b="1">
                <a:solidFill>
                  <a:srgbClr val="006ED8"/>
                </a:solidFill>
              </a:rPr>
              <a:t>ALBIS Internal</a:t>
            </a:r>
          </a:p>
        </p:txBody>
      </p:sp>
    </p:spTree>
    <p:extLst>
      <p:ext uri="{BB962C8B-B14F-4D97-AF65-F5344CB8AC3E}">
        <p14:creationId xmlns:p14="http://schemas.microsoft.com/office/powerpoint/2010/main" val="341551910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02935-1EB6-40FB-B308-914D0FB27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95300"/>
            <a:ext cx="5400674" cy="936000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8B994C-6898-4342-BC97-2C317D7B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extplatzhalter 7">
            <a:extLst>
              <a:ext uri="{FF2B5EF4-FFF2-40B4-BE49-F238E27FC236}">
                <a16:creationId xmlns:a16="http://schemas.microsoft.com/office/drawing/2014/main" id="{52693EE9-E600-44A1-BE10-79387308619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7376" y="1557338"/>
            <a:ext cx="2592388" cy="453548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Bildplatzhalter 9">
            <a:extLst>
              <a:ext uri="{FF2B5EF4-FFF2-40B4-BE49-F238E27FC236}">
                <a16:creationId xmlns:a16="http://schemas.microsoft.com/office/drawing/2014/main" id="{C57F016E-E7EF-4EF2-9934-2B44B1E8D79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395664" y="1628775"/>
            <a:ext cx="2592386" cy="3672433"/>
          </a:xfrm>
          <a:solidFill>
            <a:schemeClr val="bg2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12" name="Textplatzhalter 7">
            <a:extLst>
              <a:ext uri="{FF2B5EF4-FFF2-40B4-BE49-F238E27FC236}">
                <a16:creationId xmlns:a16="http://schemas.microsoft.com/office/drawing/2014/main" id="{369D9E79-9C1C-47A4-88B9-DF80C4D3801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03950" y="1557338"/>
            <a:ext cx="2592388" cy="453548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3" name="Bildplatzhalter 9">
            <a:extLst>
              <a:ext uri="{FF2B5EF4-FFF2-40B4-BE49-F238E27FC236}">
                <a16:creationId xmlns:a16="http://schemas.microsoft.com/office/drawing/2014/main" id="{5C7BE26A-8D18-462A-8CE6-1B6D35211E3B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9012238" y="1628775"/>
            <a:ext cx="2592386" cy="3672433"/>
          </a:xfrm>
          <a:solidFill>
            <a:schemeClr val="bg2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5E08B707-E211-9144-8369-026F0A088553}"/>
              </a:ext>
            </a:extLst>
          </p:cNvPr>
          <p:cNvSpPr txBox="1"/>
          <p:nvPr userDrawn="1"/>
        </p:nvSpPr>
        <p:spPr>
          <a:xfrm>
            <a:off x="5278581" y="6376346"/>
            <a:ext cx="1289135" cy="27975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GB" sz="1200" b="1">
                <a:solidFill>
                  <a:srgbClr val="006ED8"/>
                </a:solidFill>
              </a:rPr>
              <a:t>ALBIS Internal</a:t>
            </a:r>
          </a:p>
        </p:txBody>
      </p:sp>
    </p:spTree>
    <p:extLst>
      <p:ext uri="{BB962C8B-B14F-4D97-AF65-F5344CB8AC3E}">
        <p14:creationId xmlns:p14="http://schemas.microsoft.com/office/powerpoint/2010/main" val="26107272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21B3F5-00D3-08FF-E64C-0F75F65B0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EE4378-0AA0-44D8-85B4-A046840EB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A408B9-72C1-4C86-3028-16FB2E1BE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6132-CC1B-4FB2-B2A3-D910D0126823}" type="datetimeFigureOut">
              <a:rPr lang="de-DE" smtClean="0"/>
              <a:t>13.10.2023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F14E506-5CCA-631F-1481-4F9F90771A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4F8C99C-7B74-4B82-BF4B-846BF374C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B7BD-9FC1-4445-84B1-77BC2E54A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519901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läch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9">
            <a:extLst>
              <a:ext uri="{FF2B5EF4-FFF2-40B4-BE49-F238E27FC236}">
                <a16:creationId xmlns:a16="http://schemas.microsoft.com/office/drawing/2014/main" id="{ECA685EA-8B65-4F6E-99B8-43E734C8FF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/>
            </a:lvl1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E02935-1EB6-40FB-B308-914D0FB2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8B994C-6898-4342-BC97-2C317D7B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7DE1A3C-4692-4109-94C7-529857DCCB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9799" y="6390086"/>
            <a:ext cx="1695098" cy="2075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7D06A461-199B-134A-858D-DB8663F4272B}"/>
              </a:ext>
            </a:extLst>
          </p:cNvPr>
          <p:cNvSpPr txBox="1"/>
          <p:nvPr userDrawn="1"/>
        </p:nvSpPr>
        <p:spPr>
          <a:xfrm>
            <a:off x="5278581" y="6376346"/>
            <a:ext cx="1289135" cy="27975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GB" sz="1200" b="1">
                <a:solidFill>
                  <a:srgbClr val="006ED8"/>
                </a:solidFill>
              </a:rPr>
              <a:t>ALBIS Internal</a:t>
            </a:r>
          </a:p>
        </p:txBody>
      </p:sp>
    </p:spTree>
    <p:extLst>
      <p:ext uri="{BB962C8B-B14F-4D97-AF65-F5344CB8AC3E}">
        <p14:creationId xmlns:p14="http://schemas.microsoft.com/office/powerpoint/2010/main" val="24788497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870FC2B-8114-422E-8399-6BA9C727D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/>
              <a:t>‹#›</a:t>
            </a:fld>
            <a:endParaRPr lang="de-DE"/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FBE00EFE-C208-7C4D-BF9D-427535647C73}"/>
              </a:ext>
            </a:extLst>
          </p:cNvPr>
          <p:cNvSpPr txBox="1"/>
          <p:nvPr userDrawn="1"/>
        </p:nvSpPr>
        <p:spPr>
          <a:xfrm>
            <a:off x="5278581" y="6376346"/>
            <a:ext cx="1289135" cy="27975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GB" sz="1200" b="1">
                <a:solidFill>
                  <a:srgbClr val="006ED8"/>
                </a:solidFill>
              </a:rPr>
              <a:t>ALBIS Internal</a:t>
            </a:r>
          </a:p>
        </p:txBody>
      </p:sp>
    </p:spTree>
    <p:extLst>
      <p:ext uri="{BB962C8B-B14F-4D97-AF65-F5344CB8AC3E}">
        <p14:creationId xmlns:p14="http://schemas.microsoft.com/office/powerpoint/2010/main" val="36531164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Weltkarte (wei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 descr="Weltkarte_0820 Kopie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010" y="-2251480"/>
            <a:ext cx="8377886" cy="1185576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EDE02935-1EB6-40FB-B308-914D0FB2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8B994C-6898-4342-BC97-2C317D7B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3CA95916-1FF0-E04A-93AB-1DF71A7E9AE2}"/>
              </a:ext>
            </a:extLst>
          </p:cNvPr>
          <p:cNvSpPr txBox="1"/>
          <p:nvPr userDrawn="1"/>
        </p:nvSpPr>
        <p:spPr>
          <a:xfrm>
            <a:off x="5278581" y="6376346"/>
            <a:ext cx="1289135" cy="27975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GB" sz="1200" b="1">
                <a:solidFill>
                  <a:srgbClr val="006ED8"/>
                </a:solidFill>
              </a:rPr>
              <a:t>ALBIS Internal</a:t>
            </a:r>
          </a:p>
        </p:txBody>
      </p:sp>
    </p:spTree>
    <p:extLst>
      <p:ext uri="{BB962C8B-B14F-4D97-AF65-F5344CB8AC3E}">
        <p14:creationId xmlns:p14="http://schemas.microsoft.com/office/powerpoint/2010/main" val="11334946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Weltkarte (blau)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02935-1EB6-40FB-B308-914D0FB2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8B994C-6898-4342-BC97-2C317D7B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470503-8B05-4D20-8F1F-7C533DF5B48E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0F60EAD-5E06-4304-9763-F2C76FB21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5213" y="6389361"/>
            <a:ext cx="1689684" cy="208289"/>
          </a:xfrm>
          <a:prstGeom prst="rect">
            <a:avLst/>
          </a:prstGeom>
        </p:spPr>
      </p:pic>
      <p:pic>
        <p:nvPicPr>
          <p:cNvPr id="8" name="Bild 7" descr="Weltkarte_0820 Kopie.ai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5010" y="-2251480"/>
            <a:ext cx="8377886" cy="11855762"/>
          </a:xfrm>
          <a:prstGeom prst="rect">
            <a:avLst/>
          </a:prstGeom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180AD634-A974-CC40-801E-F267A00A962A}"/>
              </a:ext>
            </a:extLst>
          </p:cNvPr>
          <p:cNvSpPr txBox="1"/>
          <p:nvPr userDrawn="1"/>
        </p:nvSpPr>
        <p:spPr>
          <a:xfrm>
            <a:off x="5278581" y="6376346"/>
            <a:ext cx="1289135" cy="27975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GB" sz="1200" b="1">
                <a:solidFill>
                  <a:schemeClr val="bg1"/>
                </a:solidFill>
              </a:rPr>
              <a:t>ALBIS Internal</a:t>
            </a:r>
          </a:p>
        </p:txBody>
      </p:sp>
    </p:spTree>
    <p:extLst>
      <p:ext uri="{BB962C8B-B14F-4D97-AF65-F5344CB8AC3E}">
        <p14:creationId xmlns:p14="http://schemas.microsoft.com/office/powerpoint/2010/main" val="171757414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und Inhalt (blau)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F13896E-B06A-4CF4-9908-FE45A0233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E2DC7CC-5989-486E-AE8D-3078D18B0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0663" indent="-220663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1pPr>
            <a:lvl2pPr marL="449263" indent="-2286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2pPr>
            <a:lvl3pPr marL="669925" indent="-220663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3pPr>
            <a:lvl4pPr marL="898525" indent="-212725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4pPr>
            <a:lvl5pPr marL="1127125" indent="-228600">
              <a:buFontTx/>
              <a:buBlip>
                <a:blip r:embed="rId2"/>
              </a:buBlip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2E2660A-8CBC-4CCF-BFF9-BBE526C8E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470503-8B05-4D20-8F1F-7C533DF5B48E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922DE3A5-AE5F-4743-876E-E2C1916467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5213" y="6389361"/>
            <a:ext cx="1689684" cy="208289"/>
          </a:xfrm>
          <a:prstGeom prst="rect">
            <a:avLst/>
          </a:prstGeom>
        </p:spPr>
      </p:pic>
      <p:sp>
        <p:nvSpPr>
          <p:cNvPr id="8" name="TextBox 4">
            <a:extLst>
              <a:ext uri="{FF2B5EF4-FFF2-40B4-BE49-F238E27FC236}">
                <a16:creationId xmlns:a16="http://schemas.microsoft.com/office/drawing/2014/main" id="{56845FF6-F1E0-C84F-A328-4889A060FCE4}"/>
              </a:ext>
            </a:extLst>
          </p:cNvPr>
          <p:cNvSpPr txBox="1"/>
          <p:nvPr userDrawn="1"/>
        </p:nvSpPr>
        <p:spPr>
          <a:xfrm>
            <a:off x="5278581" y="6376346"/>
            <a:ext cx="1289135" cy="27975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GB" sz="1200" b="1">
                <a:solidFill>
                  <a:schemeClr val="bg1"/>
                </a:solidFill>
              </a:rPr>
              <a:t>ALBIS Internal</a:t>
            </a:r>
          </a:p>
        </p:txBody>
      </p:sp>
    </p:spTree>
    <p:extLst>
      <p:ext uri="{BB962C8B-B14F-4D97-AF65-F5344CB8AC3E}">
        <p14:creationId xmlns:p14="http://schemas.microsoft.com/office/powerpoint/2010/main" val="27292465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Nur Titel (blau)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E02935-1EB6-40FB-B308-914D0FB2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8B994C-6898-4342-BC97-2C317D7B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470503-8B05-4D20-8F1F-7C533DF5B48E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0F60EAD-5E06-4304-9763-F2C76FB21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5213" y="6389361"/>
            <a:ext cx="1689684" cy="2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126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ollflächiges Bild (blau)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9">
            <a:extLst>
              <a:ext uri="{FF2B5EF4-FFF2-40B4-BE49-F238E27FC236}">
                <a16:creationId xmlns:a16="http://schemas.microsoft.com/office/drawing/2014/main" id="{ECA685EA-8B65-4F6E-99B8-43E734C8FF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E02935-1EB6-40FB-B308-914D0FB2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8B994C-6898-4342-BC97-2C317D7B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470503-8B05-4D20-8F1F-7C533DF5B48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7DE1A3C-4692-4109-94C7-529857DCCB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29799" y="6390086"/>
            <a:ext cx="1695098" cy="207563"/>
          </a:xfr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E5BD0705-0474-7641-B5D6-BE92474E5427}"/>
              </a:ext>
            </a:extLst>
          </p:cNvPr>
          <p:cNvSpPr txBox="1"/>
          <p:nvPr userDrawn="1"/>
        </p:nvSpPr>
        <p:spPr>
          <a:xfrm>
            <a:off x="5278581" y="6376346"/>
            <a:ext cx="1289135" cy="27975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GB" sz="1200" b="1">
                <a:solidFill>
                  <a:schemeClr val="bg1"/>
                </a:solidFill>
              </a:rPr>
              <a:t>ALBIS Internal</a:t>
            </a:r>
          </a:p>
        </p:txBody>
      </p:sp>
    </p:spTree>
    <p:extLst>
      <p:ext uri="{BB962C8B-B14F-4D97-AF65-F5344CB8AC3E}">
        <p14:creationId xmlns:p14="http://schemas.microsoft.com/office/powerpoint/2010/main" val="20913969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er (blau)">
    <p:bg bwMode="gray"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8B994C-6898-4342-BC97-2C317D7B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470503-8B05-4D20-8F1F-7C533DF5B48E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80F60EAD-5E06-4304-9763-F2C76FB21FC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35213" y="6389361"/>
            <a:ext cx="1689684" cy="208289"/>
          </a:xfrm>
          <a:prstGeom prst="rect">
            <a:avLst/>
          </a:prstGeom>
        </p:spPr>
      </p:pic>
      <p:sp>
        <p:nvSpPr>
          <p:cNvPr id="4" name="TextBox 4">
            <a:extLst>
              <a:ext uri="{FF2B5EF4-FFF2-40B4-BE49-F238E27FC236}">
                <a16:creationId xmlns:a16="http://schemas.microsoft.com/office/drawing/2014/main" id="{AC520B4B-A9C8-FA4F-8D66-DF7C86942626}"/>
              </a:ext>
            </a:extLst>
          </p:cNvPr>
          <p:cNvSpPr txBox="1"/>
          <p:nvPr userDrawn="1"/>
        </p:nvSpPr>
        <p:spPr>
          <a:xfrm>
            <a:off x="5278581" y="6376346"/>
            <a:ext cx="1289135" cy="27975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GB" sz="1200" b="1">
                <a:solidFill>
                  <a:schemeClr val="bg1"/>
                </a:solidFill>
              </a:rPr>
              <a:t>ALBIS Internal</a:t>
            </a:r>
          </a:p>
        </p:txBody>
      </p:sp>
    </p:spTree>
    <p:extLst>
      <p:ext uri="{BB962C8B-B14F-4D97-AF65-F5344CB8AC3E}">
        <p14:creationId xmlns:p14="http://schemas.microsoft.com/office/powerpoint/2010/main" val="392821090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"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ildplatzhalter 9">
            <a:extLst>
              <a:ext uri="{FF2B5EF4-FFF2-40B4-BE49-F238E27FC236}">
                <a16:creationId xmlns:a16="http://schemas.microsoft.com/office/drawing/2014/main" id="{ECA685EA-8B65-4F6E-99B8-43E734C8FFE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000">
                <a:solidFill>
                  <a:schemeClr val="tx1"/>
                </a:solidFill>
              </a:defRPr>
            </a:lvl1pPr>
          </a:lstStyle>
          <a:p>
            <a:r>
              <a:rPr lang="de-DE"/>
              <a:t>Bild auf Platzhalter ziehen oder durch Klicken auf Symbol hinzufügen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DE02935-1EB6-40FB-B308-914D0FB27A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117889"/>
            <a:ext cx="7948800" cy="4622400"/>
          </a:xfrm>
          <a:blipFill>
            <a:blip r:embed="rId2"/>
            <a:stretch>
              <a:fillRect/>
            </a:stretch>
          </a:blipFill>
        </p:spPr>
        <p:txBody>
          <a:bodyPr lIns="576000" tIns="1026000"/>
          <a:lstStyle>
            <a:lvl1pPr>
              <a:lnSpc>
                <a:spcPct val="85000"/>
              </a:lnSpc>
              <a:defRPr sz="6500" b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de-DE"/>
              <a:t>Text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88B994C-6898-4342-BC97-2C317D7B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D470503-8B05-4D20-8F1F-7C533DF5B48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7DE1A3C-4692-4109-94C7-529857DCCB7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932225" y="6390087"/>
            <a:ext cx="1692672" cy="207266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40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 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7E13565-576A-4902-9EE8-60EEB9A41D2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87375" y="3912292"/>
            <a:ext cx="2592388" cy="1568936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platzhalter 10">
            <a:extLst>
              <a:ext uri="{FF2B5EF4-FFF2-40B4-BE49-F238E27FC236}">
                <a16:creationId xmlns:a16="http://schemas.microsoft.com/office/drawing/2014/main" id="{8F6DFF56-FE84-4994-B690-4A93714BCEC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94018" y="3912292"/>
            <a:ext cx="2592388" cy="1568936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568996E7-B19E-3841-8EB0-6AF22A6C2C9B}"/>
              </a:ext>
            </a:extLst>
          </p:cNvPr>
          <p:cNvSpPr txBox="1"/>
          <p:nvPr userDrawn="1"/>
        </p:nvSpPr>
        <p:spPr>
          <a:xfrm>
            <a:off x="5278581" y="6376346"/>
            <a:ext cx="1289135" cy="279757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marL="0" indent="0" algn="l">
              <a:lnSpc>
                <a:spcPct val="110000"/>
              </a:lnSpc>
              <a:buNone/>
            </a:pPr>
            <a:r>
              <a:rPr lang="en-GB" sz="1200" b="1">
                <a:solidFill>
                  <a:srgbClr val="006ED8"/>
                </a:solidFill>
              </a:rPr>
              <a:t>ALBIS Internal</a:t>
            </a:r>
          </a:p>
        </p:txBody>
      </p:sp>
    </p:spTree>
    <p:extLst>
      <p:ext uri="{BB962C8B-B14F-4D97-AF65-F5344CB8AC3E}">
        <p14:creationId xmlns:p14="http://schemas.microsoft.com/office/powerpoint/2010/main" val="38849041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29033A-AA04-C373-C4C1-C99173E7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D183C4B8-9B01-CFCE-BA27-A0DEB09374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2571B80-FA12-3F15-F51E-322B0B008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6132-CC1B-4FB2-B2A3-D910D0126823}" type="datetimeFigureOut">
              <a:rPr lang="de-DE" smtClean="0"/>
              <a:t>13.10.2023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CE506D2-3C2C-D5B8-6289-27ABA64D7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646BE2D-CBB8-49FC-ED88-522BEDEC3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B7BD-9FC1-4445-84B1-77BC2E54A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82029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F7FD6E-0016-3382-47A7-172BCDEDAD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475C8B0-B37E-0FD5-835B-E483DD2153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B3BF4C9-F180-1313-8041-3DB3E04B9D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7F62CBB-E051-73B3-977F-B5632574C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6132-CC1B-4FB2-B2A3-D910D0126823}" type="datetimeFigureOut">
              <a:rPr lang="de-DE" smtClean="0"/>
              <a:t>13.10.2023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8C15982C-A832-EEE8-9B81-C6B4A18077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BD80A7D-488D-F1E4-52FE-385EF451E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B7BD-9FC1-4445-84B1-77BC2E54A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07463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3B1107-9313-5B6A-C1EB-32BF147BB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33686A5B-1349-01C5-8218-386484F7D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6B61DA63-155F-C0DB-156A-813E19A55C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1A623C39-F3FF-98F3-AB3A-F31F3C2CB5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86F9B53-C368-2A9D-340E-AADFE7F6FEB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F90ED6BD-02A3-42C8-FFB6-632955924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6132-CC1B-4FB2-B2A3-D910D0126823}" type="datetimeFigureOut">
              <a:rPr lang="de-DE" smtClean="0"/>
              <a:t>13.10.2023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D59AAF54-3FA9-1BC4-EACF-325D8C54D9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41EBAF77-14EE-79E3-1C9C-D90B188BB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B7BD-9FC1-4445-84B1-77BC2E54A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7941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785010-6856-533A-C5D7-A67F7FEA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7CAD8593-70B6-E448-8243-B5C44F7DE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6132-CC1B-4FB2-B2A3-D910D0126823}" type="datetimeFigureOut">
              <a:rPr lang="de-DE" smtClean="0"/>
              <a:t>13.10.2023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0B0EC03B-D632-F024-F628-3E0BE2476B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16708999-48F5-3957-A081-94FEFB739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B7BD-9FC1-4445-84B1-77BC2E54A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70917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B8DCAB0A-CC95-51F2-C4FE-6EFE341D95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6132-CC1B-4FB2-B2A3-D910D0126823}" type="datetimeFigureOut">
              <a:rPr lang="de-DE" smtClean="0"/>
              <a:t>13.10.2023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97B68B2-120A-D13C-64CA-0F1F29FD2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016BF55-F124-4DEB-44C2-7438D9C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B7BD-9FC1-4445-84B1-77BC2E54A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267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E333F1-918C-3AF2-697A-CF8661B24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1964576-F52E-0463-9D5B-BF3207B44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5CAF688-1440-81A9-0C7C-3EC816D118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DEB66043-6690-0B82-46B8-3301E30FA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6132-CC1B-4FB2-B2A3-D910D0126823}" type="datetimeFigureOut">
              <a:rPr lang="de-DE" smtClean="0"/>
              <a:t>13.10.2023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D884669-2791-233F-2E64-0BC4CB12B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F0917C4C-CCCC-160F-35F4-DBC99C121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B7BD-9FC1-4445-84B1-77BC2E54A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48621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90030FC-AF75-C876-48F8-77C1E3241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23AA1C0C-3C29-2031-EC73-1E02971D78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6BA90A4-7C8E-04E8-BB27-5ABBAFC7B6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70EE984F-6DDC-EA97-E862-183382B9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E46132-CC1B-4FB2-B2A3-D910D0126823}" type="datetimeFigureOut">
              <a:rPr lang="de-DE" smtClean="0"/>
              <a:t>13.10.2023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C7F7A3EF-4E35-A29C-E129-F2ADA5CB8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1E610F9-AD17-5A80-77BA-A15D1DACB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6DB7BD-9FC1-4445-84B1-77BC2E54A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90304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image" Target="../media/image1.emf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3D7080DB-339A-F9F9-BF4F-50BBCC6CC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B4D3EE4-D709-0D69-9338-993D0D7DFF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0B5B32A-5402-4410-688F-A3583D7D1C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46132-CC1B-4FB2-B2A3-D910D0126823}" type="datetimeFigureOut">
              <a:rPr lang="de-DE" smtClean="0"/>
              <a:t>13.10.2023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0F9E94CE-1F9D-55C7-FE95-C70840CEA6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A61D880-7C8F-4EF0-96B0-D8956E29DF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6DB7BD-9FC1-4445-84B1-77BC2E54A6AF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409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502F502-D366-4080-9FBA-6320B173EC8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587375" y="495300"/>
            <a:ext cx="11017250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069A426-BC1F-48D5-91EB-497F6C17BD97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587375" y="1557338"/>
            <a:ext cx="11017250" cy="453548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E8BDB75-EA75-4B83-A79F-612328173A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587375" y="6388573"/>
            <a:ext cx="360053" cy="20878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900">
                <a:solidFill>
                  <a:schemeClr val="tx1"/>
                </a:solidFill>
                <a:latin typeface="+mj-lt"/>
              </a:defRPr>
            </a:lvl1pPr>
          </a:lstStyle>
          <a:p>
            <a:fld id="{2D470503-8B05-4D20-8F1F-7C533DF5B48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25511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0663" indent="-220663" algn="l" defTabSz="914400" rtl="0" eaLnBrk="1" latinLnBrk="0" hangingPunct="1">
        <a:lnSpc>
          <a:spcPct val="110000"/>
        </a:lnSpc>
        <a:spcBef>
          <a:spcPts val="1200"/>
        </a:spcBef>
        <a:spcAft>
          <a:spcPts val="0"/>
        </a:spcAft>
        <a:buSzPct val="100000"/>
        <a:buFontTx/>
        <a:buBlip>
          <a:blip r:embed="rId1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SzPct val="100000"/>
        <a:buFontTx/>
        <a:buBlip>
          <a:blip r:embed="rId1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69925" indent="-220663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SzPct val="100000"/>
        <a:buFontTx/>
        <a:buBlip>
          <a:blip r:embed="rId1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98525" indent="-212725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SzPct val="100000"/>
        <a:buFontTx/>
        <a:buBlip>
          <a:blip r:embed="rId1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27125" indent="-228600" algn="l" defTabSz="914400" rtl="0" eaLnBrk="1" latinLnBrk="0" hangingPunct="1">
        <a:lnSpc>
          <a:spcPct val="110000"/>
        </a:lnSpc>
        <a:spcBef>
          <a:spcPts val="0"/>
        </a:spcBef>
        <a:spcAft>
          <a:spcPts val="0"/>
        </a:spcAft>
        <a:buSzPct val="100000"/>
        <a:buFontTx/>
        <a:buBlip>
          <a:blip r:embed="rId18"/>
        </a:buBlip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26">
          <p15:clr>
            <a:srgbClr val="F26B43"/>
          </p15:clr>
        </p15:guide>
        <p15:guide id="2" pos="3772">
          <p15:clr>
            <a:srgbClr val="F26B43"/>
          </p15:clr>
        </p15:guide>
        <p15:guide id="3" pos="3908">
          <p15:clr>
            <a:srgbClr val="F26B43"/>
          </p15:clr>
        </p15:guide>
        <p15:guide id="4" pos="5541">
          <p15:clr>
            <a:srgbClr val="F26B43"/>
          </p15:clr>
        </p15:guide>
        <p15:guide id="5" pos="5677">
          <p15:clr>
            <a:srgbClr val="F26B43"/>
          </p15:clr>
        </p15:guide>
        <p15:guide id="6" pos="2139">
          <p15:clr>
            <a:srgbClr val="F26B43"/>
          </p15:clr>
        </p15:guide>
        <p15:guide id="7" pos="2003">
          <p15:clr>
            <a:srgbClr val="F26B43"/>
          </p15:clr>
        </p15:guide>
        <p15:guide id="8" pos="370">
          <p15:clr>
            <a:srgbClr val="F26B43"/>
          </p15:clr>
        </p15:guide>
        <p15:guide id="9" pos="7310">
          <p15:clr>
            <a:srgbClr val="F26B43"/>
          </p15:clr>
        </p15:guide>
        <p15:guide id="10" orient="horz" pos="3838">
          <p15:clr>
            <a:srgbClr val="F26B43"/>
          </p15:clr>
        </p15:guide>
        <p15:guide id="11" orient="horz" pos="98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emf"/><Relationship Id="rId4" Type="http://schemas.openxmlformats.org/officeDocument/2006/relationships/slide" Target="slide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emf"/><Relationship Id="rId5" Type="http://schemas.openxmlformats.org/officeDocument/2006/relationships/image" Target="../media/image32.emf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emf"/><Relationship Id="rId5" Type="http://schemas.openxmlformats.org/officeDocument/2006/relationships/image" Target="../media/image32.emf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3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jpeg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13" Type="http://schemas.openxmlformats.org/officeDocument/2006/relationships/image" Target="../media/image17.jpeg"/><Relationship Id="rId3" Type="http://schemas.openxmlformats.org/officeDocument/2006/relationships/tags" Target="../tags/tag3.xml"/><Relationship Id="rId7" Type="http://schemas.openxmlformats.org/officeDocument/2006/relationships/image" Target="../media/image1.emf"/><Relationship Id="rId12" Type="http://schemas.openxmlformats.org/officeDocument/2006/relationships/image" Target="../media/image16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8.xml"/><Relationship Id="rId11" Type="http://schemas.openxmlformats.org/officeDocument/2006/relationships/hyperlink" Target="https://www.youtube.com/watch?v=hlg1r79MiPo" TargetMode="External"/><Relationship Id="rId5" Type="http://schemas.openxmlformats.org/officeDocument/2006/relationships/slideLayout" Target="../slideLayouts/slideLayout15.xml"/><Relationship Id="rId10" Type="http://schemas.openxmlformats.org/officeDocument/2006/relationships/hyperlink" Target="https://www.youtube.com/watch?v=oGugm5FRtus" TargetMode="External"/><Relationship Id="rId4" Type="http://schemas.openxmlformats.org/officeDocument/2006/relationships/tags" Target="../tags/tag4.xml"/><Relationship Id="rId9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13" Type="http://schemas.openxmlformats.org/officeDocument/2006/relationships/image" Target="../media/image47.emf"/><Relationship Id="rId18" Type="http://schemas.openxmlformats.org/officeDocument/2006/relationships/image" Target="../media/image50.png"/><Relationship Id="rId3" Type="http://schemas.openxmlformats.org/officeDocument/2006/relationships/image" Target="../media/image1.emf"/><Relationship Id="rId7" Type="http://schemas.openxmlformats.org/officeDocument/2006/relationships/image" Target="../media/image41.emf"/><Relationship Id="rId12" Type="http://schemas.openxmlformats.org/officeDocument/2006/relationships/image" Target="../media/image46.emf"/><Relationship Id="rId17" Type="http://schemas.openxmlformats.org/officeDocument/2006/relationships/image" Target="../media/image17.jpeg"/><Relationship Id="rId2" Type="http://schemas.openxmlformats.org/officeDocument/2006/relationships/image" Target="../media/image37.jpeg"/><Relationship Id="rId16" Type="http://schemas.openxmlformats.org/officeDocument/2006/relationships/image" Target="../media/image16.e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0.emf"/><Relationship Id="rId11" Type="http://schemas.openxmlformats.org/officeDocument/2006/relationships/image" Target="../media/image45.emf"/><Relationship Id="rId5" Type="http://schemas.openxmlformats.org/officeDocument/2006/relationships/image" Target="../media/image39.emf"/><Relationship Id="rId15" Type="http://schemas.openxmlformats.org/officeDocument/2006/relationships/image" Target="../media/image49.emf"/><Relationship Id="rId10" Type="http://schemas.openxmlformats.org/officeDocument/2006/relationships/image" Target="../media/image44.emf"/><Relationship Id="rId4" Type="http://schemas.openxmlformats.org/officeDocument/2006/relationships/image" Target="../media/image38.emf"/><Relationship Id="rId9" Type="http://schemas.openxmlformats.org/officeDocument/2006/relationships/image" Target="../media/image43.emf"/><Relationship Id="rId14" Type="http://schemas.openxmlformats.org/officeDocument/2006/relationships/image" Target="../media/image48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1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1.emf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1.png"/><Relationship Id="rId5" Type="http://schemas.openxmlformats.org/officeDocument/2006/relationships/image" Target="../media/image17.jpeg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3.png"/><Relationship Id="rId3" Type="http://schemas.openxmlformats.org/officeDocument/2006/relationships/image" Target="../media/image1.emf"/><Relationship Id="rId7" Type="http://schemas.openxmlformats.org/officeDocument/2006/relationships/image" Target="../media/image57.jpe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.emf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6.jpeg"/><Relationship Id="rId11" Type="http://schemas.openxmlformats.org/officeDocument/2006/relationships/image" Target="../media/image61.jpeg"/><Relationship Id="rId5" Type="http://schemas.openxmlformats.org/officeDocument/2006/relationships/image" Target="../media/image17.jpeg"/><Relationship Id="rId15" Type="http://schemas.openxmlformats.org/officeDocument/2006/relationships/slide" Target="slide23.xml"/><Relationship Id="rId10" Type="http://schemas.openxmlformats.org/officeDocument/2006/relationships/image" Target="../media/image60.jpeg"/><Relationship Id="rId4" Type="http://schemas.openxmlformats.org/officeDocument/2006/relationships/image" Target="../media/image16.emf"/><Relationship Id="rId9" Type="http://schemas.openxmlformats.org/officeDocument/2006/relationships/image" Target="../media/image59.pn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4.emf"/><Relationship Id="rId7" Type="http://schemas.openxmlformats.org/officeDocument/2006/relationships/image" Target="../media/image13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emf"/><Relationship Id="rId11" Type="http://schemas.openxmlformats.org/officeDocument/2006/relationships/image" Target="../media/image16.emf"/><Relationship Id="rId5" Type="http://schemas.openxmlformats.org/officeDocument/2006/relationships/image" Target="../media/image11.emf"/><Relationship Id="rId10" Type="http://schemas.openxmlformats.org/officeDocument/2006/relationships/image" Target="../media/image1.emf"/><Relationship Id="rId4" Type="http://schemas.openxmlformats.org/officeDocument/2006/relationships/image" Target="../media/image10.png"/><Relationship Id="rId9" Type="http://schemas.openxmlformats.org/officeDocument/2006/relationships/image" Target="../media/image15.em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g"/><Relationship Id="rId3" Type="http://schemas.openxmlformats.org/officeDocument/2006/relationships/image" Target="../media/image1.emf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5.png"/><Relationship Id="rId5" Type="http://schemas.openxmlformats.org/officeDocument/2006/relationships/image" Target="../media/image17.jpeg"/><Relationship Id="rId10" Type="http://schemas.openxmlformats.org/officeDocument/2006/relationships/image" Target="../media/image2.emf"/><Relationship Id="rId4" Type="http://schemas.openxmlformats.org/officeDocument/2006/relationships/image" Target="../media/image16.emf"/><Relationship Id="rId9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1.emf"/><Relationship Id="rId7" Type="http://schemas.openxmlformats.org/officeDocument/2006/relationships/image" Target="../media/image6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8.png"/><Relationship Id="rId5" Type="http://schemas.openxmlformats.org/officeDocument/2006/relationships/image" Target="../media/image17.jpeg"/><Relationship Id="rId10" Type="http://schemas.openxmlformats.org/officeDocument/2006/relationships/image" Target="../media/image2.emf"/><Relationship Id="rId4" Type="http://schemas.openxmlformats.org/officeDocument/2006/relationships/image" Target="../media/image16.emf"/><Relationship Id="rId9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74.jpeg"/><Relationship Id="rId11" Type="http://schemas.openxmlformats.org/officeDocument/2006/relationships/image" Target="../media/image2.emf"/><Relationship Id="rId5" Type="http://schemas.openxmlformats.org/officeDocument/2006/relationships/image" Target="../media/image73.png"/><Relationship Id="rId10" Type="http://schemas.openxmlformats.org/officeDocument/2006/relationships/slide" Target="slide23.xml"/><Relationship Id="rId4" Type="http://schemas.openxmlformats.org/officeDocument/2006/relationships/image" Target="../media/image72.jpeg"/><Relationship Id="rId9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Relationship Id="rId6" Type="http://schemas.openxmlformats.org/officeDocument/2006/relationships/hyperlink" Target="mailto:Wojciech.Marianski@albis.com" TargetMode="External"/><Relationship Id="rId5" Type="http://schemas.openxmlformats.org/officeDocument/2006/relationships/image" Target="../media/image16.emf"/><Relationship Id="rId4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6.emf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image" Target="../media/image17.jpeg"/><Relationship Id="rId3" Type="http://schemas.openxmlformats.org/officeDocument/2006/relationships/image" Target="../media/image1.emf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8.png"/><Relationship Id="rId5" Type="http://schemas.openxmlformats.org/officeDocument/2006/relationships/diagramData" Target="../diagrams/data1.xml"/><Relationship Id="rId10" Type="http://schemas.openxmlformats.org/officeDocument/2006/relationships/image" Target="../media/image7.jpeg"/><Relationship Id="rId4" Type="http://schemas.openxmlformats.org/officeDocument/2006/relationships/image" Target="../media/image5.emf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image" Target="../media/image1.emf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5.emf"/><Relationship Id="rId11" Type="http://schemas.openxmlformats.org/officeDocument/2006/relationships/image" Target="../media/image16.emf"/><Relationship Id="rId5" Type="http://schemas.openxmlformats.org/officeDocument/2006/relationships/image" Target="../media/image24.emf"/><Relationship Id="rId10" Type="http://schemas.openxmlformats.org/officeDocument/2006/relationships/image" Target="../media/image17.jpeg"/><Relationship Id="rId4" Type="http://schemas.openxmlformats.org/officeDocument/2006/relationships/image" Target="../media/image23.emf"/><Relationship Id="rId9" Type="http://schemas.openxmlformats.org/officeDocument/2006/relationships/image" Target="../media/image28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7.jpe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0.emf"/><Relationship Id="rId5" Type="http://schemas.openxmlformats.org/officeDocument/2006/relationships/image" Target="../media/image1.emf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8BCC99CF-6B7A-4A43-B989-BC370D9A52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58" t="18365" r="40467" b="19913"/>
          <a:stretch/>
        </p:blipFill>
        <p:spPr>
          <a:xfrm>
            <a:off x="0" y="1"/>
            <a:ext cx="10740516" cy="5733256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141F047C-ED9F-4D41-A025-4B11B42FDA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736" y="476672"/>
            <a:ext cx="8807121" cy="4954005"/>
          </a:xfrm>
          <a:prstGeom prst="rect">
            <a:avLst/>
          </a:prstGeom>
        </p:spPr>
      </p:pic>
      <p:pic>
        <p:nvPicPr>
          <p:cNvPr id="11" name="Grafik 10">
            <a:hlinkClick r:id="rId4" action="ppaction://hlinksldjump"/>
            <a:extLst>
              <a:ext uri="{FF2B5EF4-FFF2-40B4-BE49-F238E27FC236}">
                <a16:creationId xmlns:a16="http://schemas.microsoft.com/office/drawing/2014/main" id="{2107DEF4-04D3-9E40-AB38-1560F1C71A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935228" y="6389360"/>
            <a:ext cx="1689669" cy="208289"/>
          </a:xfrm>
          <a:prstGeom prst="rect">
            <a:avLst/>
          </a:prstGeom>
        </p:spPr>
      </p:pic>
      <p:sp>
        <p:nvSpPr>
          <p:cNvPr id="6" name="Titel 8">
            <a:extLst>
              <a:ext uri="{FF2B5EF4-FFF2-40B4-BE49-F238E27FC236}">
                <a16:creationId xmlns:a16="http://schemas.microsoft.com/office/drawing/2014/main" id="{BE6014EA-5652-2842-827F-2E28CBCCFAA6}"/>
              </a:ext>
            </a:extLst>
          </p:cNvPr>
          <p:cNvSpPr txBox="1">
            <a:spLocks/>
          </p:cNvSpPr>
          <p:nvPr/>
        </p:nvSpPr>
        <p:spPr bwMode="gray">
          <a:xfrm>
            <a:off x="309187" y="567633"/>
            <a:ext cx="6821098" cy="140352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5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pl-PL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pl-PL" sz="3000" b="1" dirty="0">
                <a:latin typeface="Arial" panose="020B0604020202020204" pitchFamily="34" charset="0"/>
                <a:cs typeface="Arial" panose="020B0604020202020204" pitchFamily="34" charset="0"/>
              </a:rPr>
              <a:t>TWORZYWA SZTUCZNE W GOSPODARCE CYRKULARNEJ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68656B90-6C32-0C44-B655-7CED304CDB24}"/>
              </a:ext>
            </a:extLst>
          </p:cNvPr>
          <p:cNvSpPr/>
          <p:nvPr/>
        </p:nvSpPr>
        <p:spPr>
          <a:xfrm>
            <a:off x="479376" y="4869160"/>
            <a:ext cx="60486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400" dirty="0">
                <a:solidFill>
                  <a:schemeClr val="bg1"/>
                </a:solidFill>
                <a:latin typeface="+mj-lt"/>
              </a:rPr>
              <a:t>WALK ON THE</a:t>
            </a:r>
            <a:r>
              <a:rPr lang="de-DE" sz="2400" b="1" dirty="0">
                <a:solidFill>
                  <a:schemeClr val="bg1"/>
                </a:solidFill>
                <a:latin typeface="+mj-lt"/>
              </a:rPr>
              <a:t> GREEN SIDE </a:t>
            </a:r>
            <a:r>
              <a:rPr lang="de-DE" sz="2400" dirty="0">
                <a:solidFill>
                  <a:schemeClr val="bg1"/>
                </a:solidFill>
                <a:latin typeface="+mj-lt"/>
              </a:rPr>
              <a:t>OF LIFE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27F1CBD-BFAD-B6C7-74CA-FFD738BD15D2}"/>
              </a:ext>
            </a:extLst>
          </p:cNvPr>
          <p:cNvSpPr txBox="1"/>
          <p:nvPr/>
        </p:nvSpPr>
        <p:spPr>
          <a:xfrm>
            <a:off x="479376" y="3107330"/>
            <a:ext cx="4778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Wojciech Mariański</a:t>
            </a:r>
          </a:p>
          <a:p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Development Engineering</a:t>
            </a:r>
            <a:endParaRPr lang="en-US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99282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5AAC879A-28A6-AB44-B1FE-C3A2E43C4084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7030A0"/>
              </a:gs>
              <a:gs pos="58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lvl="1"/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D130CE4-F73B-EA40-9E46-1CC38DDB4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820546"/>
            <a:ext cx="7051403" cy="736246"/>
          </a:xfrm>
        </p:spPr>
        <p:txBody>
          <a:bodyPr/>
          <a:lstStyle/>
          <a:p>
            <a:r>
              <a:rPr lang="de-DE" sz="3600">
                <a:solidFill>
                  <a:schemeClr val="bg1"/>
                </a:solidFill>
              </a:rPr>
              <a:t>Post Industrial Recycling (PIR)</a:t>
            </a:r>
          </a:p>
        </p:txBody>
      </p:sp>
      <p:sp>
        <p:nvSpPr>
          <p:cNvPr id="29" name="ZoneTexte 21">
            <a:extLst>
              <a:ext uri="{FF2B5EF4-FFF2-40B4-BE49-F238E27FC236}">
                <a16:creationId xmlns:a16="http://schemas.microsoft.com/office/drawing/2014/main" id="{C868C6A3-7674-3440-A372-794476B90191}"/>
              </a:ext>
            </a:extLst>
          </p:cNvPr>
          <p:cNvSpPr txBox="1"/>
          <p:nvPr/>
        </p:nvSpPr>
        <p:spPr>
          <a:xfrm>
            <a:off x="3209638" y="4262522"/>
            <a:ext cx="3150959" cy="27699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5 </a:t>
            </a:r>
            <a:r>
              <a:rPr lang="pl-PL" sz="1200" b="1" dirty="0" err="1">
                <a:solidFill>
                  <a:srgbClr val="92D050"/>
                </a:solidFill>
              </a:rPr>
              <a:t>Peletyzacja</a:t>
            </a:r>
            <a:endParaRPr lang="en-GB" sz="1200" b="1" dirty="0">
              <a:solidFill>
                <a:srgbClr val="92D050"/>
              </a:solidFill>
            </a:endParaRPr>
          </a:p>
        </p:txBody>
      </p:sp>
      <p:sp>
        <p:nvSpPr>
          <p:cNvPr id="31" name="ZoneTexte 21">
            <a:extLst>
              <a:ext uri="{FF2B5EF4-FFF2-40B4-BE49-F238E27FC236}">
                <a16:creationId xmlns:a16="http://schemas.microsoft.com/office/drawing/2014/main" id="{A0E784D3-CB4C-E34C-9F33-9BE14B91F979}"/>
              </a:ext>
            </a:extLst>
          </p:cNvPr>
          <p:cNvSpPr txBox="1"/>
          <p:nvPr/>
        </p:nvSpPr>
        <p:spPr>
          <a:xfrm>
            <a:off x="2351650" y="2198343"/>
            <a:ext cx="2813737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6 </a:t>
            </a:r>
            <a:r>
              <a:rPr lang="pl-PL" sz="1200" b="1" dirty="0">
                <a:solidFill>
                  <a:srgbClr val="92D050"/>
                </a:solidFill>
              </a:rPr>
              <a:t>Produkcja/Zastosowanie końcowe</a:t>
            </a:r>
            <a:endParaRPr lang="en-GB" sz="1200" b="1" dirty="0">
              <a:solidFill>
                <a:srgbClr val="92D050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Materiały z recyklingu o wysokiej jakości do produkcji nowych komponentów.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33" name="ZoneTexte 21">
            <a:extLst>
              <a:ext uri="{FF2B5EF4-FFF2-40B4-BE49-F238E27FC236}">
                <a16:creationId xmlns:a16="http://schemas.microsoft.com/office/drawing/2014/main" id="{BAFDC2DC-F42C-7D47-8606-743ACA75A13A}"/>
              </a:ext>
            </a:extLst>
          </p:cNvPr>
          <p:cNvSpPr txBox="1"/>
          <p:nvPr/>
        </p:nvSpPr>
        <p:spPr>
          <a:xfrm>
            <a:off x="7640566" y="1563382"/>
            <a:ext cx="4360090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1 </a:t>
            </a:r>
            <a:r>
              <a:rPr lang="pl-PL" sz="1200" b="1" dirty="0">
                <a:solidFill>
                  <a:srgbClr val="92D050"/>
                </a:solidFill>
              </a:rPr>
              <a:t>Pozyskiwanie</a:t>
            </a:r>
            <a:endParaRPr lang="en-GB" sz="1200" b="1" dirty="0">
              <a:solidFill>
                <a:srgbClr val="92D050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Materiały niespełniające specyfikacji i odpady produkcji przemysłowej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35" name="ZoneTexte 21">
            <a:extLst>
              <a:ext uri="{FF2B5EF4-FFF2-40B4-BE49-F238E27FC236}">
                <a16:creationId xmlns:a16="http://schemas.microsoft.com/office/drawing/2014/main" id="{F4B80B7F-0AF1-6043-AD53-05AFD29BD3C2}"/>
              </a:ext>
            </a:extLst>
          </p:cNvPr>
          <p:cNvSpPr txBox="1"/>
          <p:nvPr/>
        </p:nvSpPr>
        <p:spPr>
          <a:xfrm>
            <a:off x="7895553" y="3901060"/>
            <a:ext cx="3060558" cy="46166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3 </a:t>
            </a:r>
            <a:r>
              <a:rPr lang="pl-PL" sz="1200" b="1" dirty="0" err="1">
                <a:solidFill>
                  <a:srgbClr val="92D050"/>
                </a:solidFill>
              </a:rPr>
              <a:t>Regeneraja</a:t>
            </a:r>
            <a:r>
              <a:rPr lang="pl-PL" sz="1200" b="1" dirty="0">
                <a:solidFill>
                  <a:srgbClr val="92D050"/>
                </a:solidFill>
              </a:rPr>
              <a:t> </a:t>
            </a:r>
            <a:endParaRPr lang="en-GB" sz="1200" b="1" dirty="0">
              <a:solidFill>
                <a:srgbClr val="92D050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Filtracja stopu, odgazowanie, granulacja 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36" name="ZoneTexte 21">
            <a:extLst>
              <a:ext uri="{FF2B5EF4-FFF2-40B4-BE49-F238E27FC236}">
                <a16:creationId xmlns:a16="http://schemas.microsoft.com/office/drawing/2014/main" id="{96AB2FDB-1300-AA40-8A93-D36D43225F59}"/>
              </a:ext>
            </a:extLst>
          </p:cNvPr>
          <p:cNvSpPr txBox="1"/>
          <p:nvPr/>
        </p:nvSpPr>
        <p:spPr>
          <a:xfrm>
            <a:off x="6636053" y="4993918"/>
            <a:ext cx="4392495" cy="46166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4 </a:t>
            </a:r>
            <a:r>
              <a:rPr lang="pl-PL" sz="1200" b="1" dirty="0">
                <a:solidFill>
                  <a:srgbClr val="92D050"/>
                </a:solidFill>
              </a:rPr>
              <a:t>K</a:t>
            </a:r>
            <a:r>
              <a:rPr lang="en-GB" sz="1200" b="1" dirty="0" err="1">
                <a:solidFill>
                  <a:srgbClr val="92D050"/>
                </a:solidFill>
              </a:rPr>
              <a:t>ompounding</a:t>
            </a:r>
            <a:endParaRPr lang="en-GB" sz="1200" b="1" dirty="0">
              <a:solidFill>
                <a:srgbClr val="92D050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Dodawanie właściwych wypełniaczy i dodatków 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72AAC41-35F0-CB49-BAF1-1CEFA3FCBE71}"/>
              </a:ext>
            </a:extLst>
          </p:cNvPr>
          <p:cNvSpPr/>
          <p:nvPr/>
        </p:nvSpPr>
        <p:spPr>
          <a:xfrm>
            <a:off x="4556174" y="1843164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47" name="ZoneTexte 21">
            <a:extLst>
              <a:ext uri="{FF2B5EF4-FFF2-40B4-BE49-F238E27FC236}">
                <a16:creationId xmlns:a16="http://schemas.microsoft.com/office/drawing/2014/main" id="{3DD33EC7-4CB6-DC4D-926C-452C23FBBF88}"/>
              </a:ext>
            </a:extLst>
          </p:cNvPr>
          <p:cNvSpPr txBox="1"/>
          <p:nvPr/>
        </p:nvSpPr>
        <p:spPr>
          <a:xfrm>
            <a:off x="2877437" y="1538424"/>
            <a:ext cx="3259168" cy="40011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r"/>
            <a:r>
              <a:rPr lang="pl-PL" sz="2000" b="1" dirty="0">
                <a:solidFill>
                  <a:srgbClr val="92D050"/>
                </a:solidFill>
              </a:rPr>
              <a:t>Odpady przemysłowe</a:t>
            </a:r>
            <a:endParaRPr lang="en-US" sz="2000" b="1" dirty="0">
              <a:solidFill>
                <a:srgbClr val="92D050"/>
              </a:solidFill>
            </a:endParaRPr>
          </a:p>
        </p:txBody>
      </p:sp>
      <p:sp>
        <p:nvSpPr>
          <p:cNvPr id="38" name="ZoneTexte 21">
            <a:extLst>
              <a:ext uri="{FF2B5EF4-FFF2-40B4-BE49-F238E27FC236}">
                <a16:creationId xmlns:a16="http://schemas.microsoft.com/office/drawing/2014/main" id="{B27F64E2-8072-1842-80BA-64C4A627DA90}"/>
              </a:ext>
            </a:extLst>
          </p:cNvPr>
          <p:cNvSpPr txBox="1"/>
          <p:nvPr/>
        </p:nvSpPr>
        <p:spPr>
          <a:xfrm>
            <a:off x="7903579" y="2597479"/>
            <a:ext cx="3397319" cy="46166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2 </a:t>
            </a:r>
            <a:r>
              <a:rPr lang="pl-PL" sz="1200" b="1" dirty="0">
                <a:solidFill>
                  <a:srgbClr val="92D050"/>
                </a:solidFill>
              </a:rPr>
              <a:t>Przygotowanie</a:t>
            </a:r>
            <a:endParaRPr lang="en-GB" sz="1200" b="1" dirty="0">
              <a:solidFill>
                <a:srgbClr val="92D050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Cięcie, mielenie oraz wstępna separacja/filtracja 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41" name="Grafik 40">
            <a:extLst>
              <a:ext uri="{FF2B5EF4-FFF2-40B4-BE49-F238E27FC236}">
                <a16:creationId xmlns:a16="http://schemas.microsoft.com/office/drawing/2014/main" id="{CD85F06C-47E6-A34B-8AF5-016DA602A2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3" t="17219" r="32410" b="9657"/>
          <a:stretch/>
        </p:blipFill>
        <p:spPr>
          <a:xfrm>
            <a:off x="4838483" y="2121293"/>
            <a:ext cx="2533454" cy="2564003"/>
          </a:xfrm>
          <a:prstGeom prst="ellipse">
            <a:avLst/>
          </a:prstGeom>
        </p:spPr>
      </p:pic>
      <p:pic>
        <p:nvPicPr>
          <p:cNvPr id="23" name="Grafik 6">
            <a:extLst>
              <a:ext uri="{FF2B5EF4-FFF2-40B4-BE49-F238E27FC236}">
                <a16:creationId xmlns:a16="http://schemas.microsoft.com/office/drawing/2014/main" id="{07622E09-F07B-564B-8B51-6E8E59EC3F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71401">
            <a:off x="6357825" y="1797265"/>
            <a:ext cx="1174554" cy="628489"/>
          </a:xfrm>
          <a:prstGeom prst="rect">
            <a:avLst/>
          </a:prstGeom>
        </p:spPr>
      </p:pic>
      <p:pic>
        <p:nvPicPr>
          <p:cNvPr id="24" name="Grafik 50">
            <a:extLst>
              <a:ext uri="{FF2B5EF4-FFF2-40B4-BE49-F238E27FC236}">
                <a16:creationId xmlns:a16="http://schemas.microsoft.com/office/drawing/2014/main" id="{B6310124-D64E-A74A-9D34-FBB3808BE7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08572">
            <a:off x="7026671" y="3023968"/>
            <a:ext cx="1174554" cy="628489"/>
          </a:xfrm>
          <a:prstGeom prst="rect">
            <a:avLst/>
          </a:prstGeom>
        </p:spPr>
      </p:pic>
      <p:pic>
        <p:nvPicPr>
          <p:cNvPr id="25" name="Grafik 54">
            <a:extLst>
              <a:ext uri="{FF2B5EF4-FFF2-40B4-BE49-F238E27FC236}">
                <a16:creationId xmlns:a16="http://schemas.microsoft.com/office/drawing/2014/main" id="{7C31ABBB-746C-084F-AEB2-D1B7948521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35293">
            <a:off x="6422117" y="4254512"/>
            <a:ext cx="1174554" cy="628489"/>
          </a:xfrm>
          <a:prstGeom prst="rect">
            <a:avLst/>
          </a:prstGeom>
        </p:spPr>
      </p:pic>
      <p:pic>
        <p:nvPicPr>
          <p:cNvPr id="27" name="Grafik 55">
            <a:extLst>
              <a:ext uri="{FF2B5EF4-FFF2-40B4-BE49-F238E27FC236}">
                <a16:creationId xmlns:a16="http://schemas.microsoft.com/office/drawing/2014/main" id="{5FDDCCC2-CC36-5249-8E1A-53A597AB86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327661">
            <a:off x="4995719" y="4479768"/>
            <a:ext cx="1174554" cy="628489"/>
          </a:xfrm>
          <a:prstGeom prst="rect">
            <a:avLst/>
          </a:prstGeom>
        </p:spPr>
      </p:pic>
      <p:pic>
        <p:nvPicPr>
          <p:cNvPr id="28" name="Grafik 56">
            <a:extLst>
              <a:ext uri="{FF2B5EF4-FFF2-40B4-BE49-F238E27FC236}">
                <a16:creationId xmlns:a16="http://schemas.microsoft.com/office/drawing/2014/main" id="{744F949A-CF6C-F243-A496-2FDF095DEB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22665">
            <a:off x="4035081" y="3484350"/>
            <a:ext cx="1174554" cy="628489"/>
          </a:xfrm>
          <a:prstGeom prst="rect">
            <a:avLst/>
          </a:prstGeom>
        </p:spPr>
      </p:pic>
      <p:sp>
        <p:nvSpPr>
          <p:cNvPr id="8" name="Rechteck 33">
            <a:extLst>
              <a:ext uri="{FF2B5EF4-FFF2-40B4-BE49-F238E27FC236}">
                <a16:creationId xmlns:a16="http://schemas.microsoft.com/office/drawing/2014/main" id="{A7F27429-0D3A-086A-EE8A-9768B5B8FA2D}"/>
              </a:ext>
            </a:extLst>
          </p:cNvPr>
          <p:cNvSpPr/>
          <p:nvPr/>
        </p:nvSpPr>
        <p:spPr>
          <a:xfrm>
            <a:off x="0" y="6094799"/>
            <a:ext cx="12192000" cy="6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20" name="Grafik 19">
            <a:hlinkClick r:id="" action="ppaction://noaction"/>
            <a:extLst>
              <a:ext uri="{FF2B5EF4-FFF2-40B4-BE49-F238E27FC236}">
                <a16:creationId xmlns:a16="http://schemas.microsoft.com/office/drawing/2014/main" id="{93D9DDA3-67F4-539F-32BA-D80567836E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pic>
        <p:nvPicPr>
          <p:cNvPr id="21" name="Imag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6E177474-97C1-40E6-DEE4-8915C6FBA384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6349" r="20562" b="6494"/>
          <a:stretch/>
        </p:blipFill>
        <p:spPr>
          <a:xfrm>
            <a:off x="11136560" y="284604"/>
            <a:ext cx="792088" cy="79208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209EC428-1D12-097A-C9CF-0AB538BF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>
                <a:solidFill>
                  <a:schemeClr val="bg1"/>
                </a:solidFill>
              </a:rPr>
              <a:t>10</a:t>
            </a:fld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871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64">
            <a:extLst>
              <a:ext uri="{FF2B5EF4-FFF2-40B4-BE49-F238E27FC236}">
                <a16:creationId xmlns:a16="http://schemas.microsoft.com/office/drawing/2014/main" id="{834AAA31-4E27-0F7F-9700-3D11F33B4A13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7030A0"/>
              </a:gs>
              <a:gs pos="58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0000"/>
              </a:lnSpc>
            </a:pPr>
            <a:r>
              <a:rPr lang="en-GB" dirty="0">
                <a:solidFill>
                  <a:schemeClr val="tx1"/>
                </a:solidFill>
              </a:rPr>
              <a:t>     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33569173-85FE-FC47-832A-8F7BBB693B21}"/>
              </a:ext>
            </a:extLst>
          </p:cNvPr>
          <p:cNvSpPr/>
          <p:nvPr/>
        </p:nvSpPr>
        <p:spPr>
          <a:xfrm>
            <a:off x="0" y="6094799"/>
            <a:ext cx="12192000" cy="6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8FCFA03B-D7AB-A74B-8355-AD3EC065BEEC}"/>
              </a:ext>
            </a:extLst>
          </p:cNvPr>
          <p:cNvSpPr txBox="1">
            <a:spLocks/>
          </p:cNvSpPr>
          <p:nvPr/>
        </p:nvSpPr>
        <p:spPr bwMode="gray">
          <a:xfrm>
            <a:off x="908423" y="435206"/>
            <a:ext cx="10153141" cy="5338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chemeClr val="bg1"/>
                </a:solidFill>
              </a:rPr>
              <a:t>Surowce </a:t>
            </a:r>
            <a:r>
              <a:rPr lang="pl-PL" sz="3600" dirty="0" err="1">
                <a:solidFill>
                  <a:schemeClr val="bg1"/>
                </a:solidFill>
              </a:rPr>
              <a:t>Bio</a:t>
            </a:r>
            <a:r>
              <a:rPr lang="pl-PL" sz="3600" dirty="0">
                <a:solidFill>
                  <a:schemeClr val="bg1"/>
                </a:solidFill>
              </a:rPr>
              <a:t>-cyrkularne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9" name="ZoneTexte 21">
            <a:extLst>
              <a:ext uri="{FF2B5EF4-FFF2-40B4-BE49-F238E27FC236}">
                <a16:creationId xmlns:a16="http://schemas.microsoft.com/office/drawing/2014/main" id="{26D315AA-0A4D-AE4D-AB08-A576A7C14BCE}"/>
              </a:ext>
            </a:extLst>
          </p:cNvPr>
          <p:cNvSpPr txBox="1"/>
          <p:nvPr/>
        </p:nvSpPr>
        <p:spPr>
          <a:xfrm>
            <a:off x="2711774" y="2789930"/>
            <a:ext cx="2069169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5 </a:t>
            </a:r>
            <a:r>
              <a:rPr lang="pl-PL" sz="1200" b="1" dirty="0">
                <a:solidFill>
                  <a:srgbClr val="92D050"/>
                </a:solidFill>
              </a:rPr>
              <a:t>Polimery </a:t>
            </a:r>
            <a:r>
              <a:rPr lang="pl-PL" sz="1200" b="1" dirty="0" err="1">
                <a:solidFill>
                  <a:srgbClr val="92D050"/>
                </a:solidFill>
              </a:rPr>
              <a:t>Bio</a:t>
            </a:r>
            <a:r>
              <a:rPr lang="pl-PL" sz="1200" b="1" dirty="0">
                <a:solidFill>
                  <a:srgbClr val="92D050"/>
                </a:solidFill>
              </a:rPr>
              <a:t>-cyrkularne</a:t>
            </a:r>
            <a:endParaRPr lang="en-GB" sz="1200" b="1" dirty="0">
              <a:solidFill>
                <a:srgbClr val="92D050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Oparte na Metodzie Bilansu Masowego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30" name="ZoneTexte 21">
            <a:extLst>
              <a:ext uri="{FF2B5EF4-FFF2-40B4-BE49-F238E27FC236}">
                <a16:creationId xmlns:a16="http://schemas.microsoft.com/office/drawing/2014/main" id="{86C401E7-D292-1D4F-B053-B1B42EE94246}"/>
              </a:ext>
            </a:extLst>
          </p:cNvPr>
          <p:cNvSpPr txBox="1"/>
          <p:nvPr/>
        </p:nvSpPr>
        <p:spPr>
          <a:xfrm>
            <a:off x="7380320" y="2224220"/>
            <a:ext cx="2388274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1 </a:t>
            </a:r>
            <a:r>
              <a:rPr lang="pl-PL" sz="1200" b="1" dirty="0">
                <a:solidFill>
                  <a:srgbClr val="92D050"/>
                </a:solidFill>
              </a:rPr>
              <a:t>Surowce Odnawialne</a:t>
            </a:r>
            <a:endParaRPr lang="en-GB" sz="1200" b="1" dirty="0">
              <a:solidFill>
                <a:srgbClr val="92D050"/>
              </a:solidFill>
            </a:endParaRPr>
          </a:p>
          <a:p>
            <a:r>
              <a:rPr lang="pl-PL" sz="1200" dirty="0" err="1">
                <a:solidFill>
                  <a:schemeClr val="bg1"/>
                </a:solidFill>
              </a:rPr>
              <a:t>Bio</a:t>
            </a:r>
            <a:r>
              <a:rPr lang="pl-PL" sz="1200" dirty="0">
                <a:solidFill>
                  <a:schemeClr val="bg1"/>
                </a:solidFill>
              </a:rPr>
              <a:t>-nafta stosowana zamiast surowca kopalnego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31" name="ZoneTexte 21">
            <a:extLst>
              <a:ext uri="{FF2B5EF4-FFF2-40B4-BE49-F238E27FC236}">
                <a16:creationId xmlns:a16="http://schemas.microsoft.com/office/drawing/2014/main" id="{9102D147-F8FC-504F-B764-7A1BE4617F3D}"/>
              </a:ext>
            </a:extLst>
          </p:cNvPr>
          <p:cNvSpPr txBox="1"/>
          <p:nvPr/>
        </p:nvSpPr>
        <p:spPr>
          <a:xfrm>
            <a:off x="7702687" y="4053927"/>
            <a:ext cx="2772526" cy="83099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2 </a:t>
            </a:r>
            <a:r>
              <a:rPr lang="pl-PL" sz="1200" b="1" dirty="0">
                <a:solidFill>
                  <a:srgbClr val="92D050"/>
                </a:solidFill>
              </a:rPr>
              <a:t>Kraking</a:t>
            </a:r>
            <a:endParaRPr lang="en-GB" sz="1200" b="1" dirty="0">
              <a:solidFill>
                <a:srgbClr val="92D050"/>
              </a:solidFill>
            </a:endParaRPr>
          </a:p>
          <a:p>
            <a:r>
              <a:rPr lang="pl-PL" sz="1200" dirty="0" err="1">
                <a:solidFill>
                  <a:schemeClr val="bg1"/>
                </a:solidFill>
              </a:rPr>
              <a:t>Bio</a:t>
            </a:r>
            <a:r>
              <a:rPr lang="pl-PL" sz="1200" dirty="0">
                <a:solidFill>
                  <a:schemeClr val="bg1"/>
                </a:solidFill>
              </a:rPr>
              <a:t>-surowiec poddawany jest krakingowi w celu wytworzenia monomerów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36" name="ZoneTexte 21">
            <a:extLst>
              <a:ext uri="{FF2B5EF4-FFF2-40B4-BE49-F238E27FC236}">
                <a16:creationId xmlns:a16="http://schemas.microsoft.com/office/drawing/2014/main" id="{274C345D-9460-414A-A0EB-283215EA58AD}"/>
              </a:ext>
            </a:extLst>
          </p:cNvPr>
          <p:cNvSpPr txBox="1"/>
          <p:nvPr/>
        </p:nvSpPr>
        <p:spPr>
          <a:xfrm>
            <a:off x="2885932" y="4711200"/>
            <a:ext cx="2155795" cy="83099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4 </a:t>
            </a:r>
            <a:r>
              <a:rPr lang="pl-PL" sz="1200" b="1" dirty="0">
                <a:solidFill>
                  <a:srgbClr val="92D050"/>
                </a:solidFill>
              </a:rPr>
              <a:t>Polimeryzacja</a:t>
            </a:r>
            <a:endParaRPr lang="en-GB" sz="1200" b="1" dirty="0">
              <a:solidFill>
                <a:srgbClr val="92D050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Monomery pochodzenia biologicznego poddawane są polimeryzacji 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04D2075-C647-F748-B8F0-24B95E63C0EA}"/>
              </a:ext>
            </a:extLst>
          </p:cNvPr>
          <p:cNvSpPr/>
          <p:nvPr/>
        </p:nvSpPr>
        <p:spPr>
          <a:xfrm>
            <a:off x="4590987" y="1914616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50" name="ZoneTexte 21">
            <a:extLst>
              <a:ext uri="{FF2B5EF4-FFF2-40B4-BE49-F238E27FC236}">
                <a16:creationId xmlns:a16="http://schemas.microsoft.com/office/drawing/2014/main" id="{E4FFE984-1FC9-EA41-9DE2-BD641769FD4F}"/>
              </a:ext>
            </a:extLst>
          </p:cNvPr>
          <p:cNvSpPr txBox="1"/>
          <p:nvPr/>
        </p:nvSpPr>
        <p:spPr>
          <a:xfrm>
            <a:off x="3066356" y="1456209"/>
            <a:ext cx="3170029" cy="101566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pl-PL" sz="2000" b="1" dirty="0">
                <a:solidFill>
                  <a:srgbClr val="92D050"/>
                </a:solidFill>
              </a:rPr>
              <a:t>Odpady biologiczne np. odpady organiczne i olej roślinny</a:t>
            </a:r>
            <a:endParaRPr lang="en-GB" sz="2000" b="1" dirty="0">
              <a:solidFill>
                <a:srgbClr val="92D050"/>
              </a:solidFill>
            </a:endParaRPr>
          </a:p>
        </p:txBody>
      </p:sp>
      <p:pic>
        <p:nvPicPr>
          <p:cNvPr id="38" name="Grafik 37">
            <a:extLst>
              <a:ext uri="{FF2B5EF4-FFF2-40B4-BE49-F238E27FC236}">
                <a16:creationId xmlns:a16="http://schemas.microsoft.com/office/drawing/2014/main" id="{E3EACBA9-4A6B-4C4F-ADA9-2363B873B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9" r="17239"/>
          <a:stretch/>
        </p:blipFill>
        <p:spPr>
          <a:xfrm>
            <a:off x="4590987" y="2352400"/>
            <a:ext cx="2527216" cy="2570678"/>
          </a:xfrm>
          <a:prstGeom prst="ellipse">
            <a:avLst/>
          </a:prstGeom>
        </p:spPr>
      </p:pic>
      <p:pic>
        <p:nvPicPr>
          <p:cNvPr id="40" name="Grafik 6">
            <a:extLst>
              <a:ext uri="{FF2B5EF4-FFF2-40B4-BE49-F238E27FC236}">
                <a16:creationId xmlns:a16="http://schemas.microsoft.com/office/drawing/2014/main" id="{FD948D45-3A06-4F74-B4E4-17D8AF2AB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471401">
            <a:off x="6124197" y="2041997"/>
            <a:ext cx="1174554" cy="628489"/>
          </a:xfrm>
          <a:prstGeom prst="rect">
            <a:avLst/>
          </a:prstGeom>
        </p:spPr>
      </p:pic>
      <p:pic>
        <p:nvPicPr>
          <p:cNvPr id="41" name="Grafik 50">
            <a:extLst>
              <a:ext uri="{FF2B5EF4-FFF2-40B4-BE49-F238E27FC236}">
                <a16:creationId xmlns:a16="http://schemas.microsoft.com/office/drawing/2014/main" id="{E27FA045-2B95-4247-97C4-FF53B2DCAB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6708572">
            <a:off x="6793043" y="3268700"/>
            <a:ext cx="1174554" cy="628489"/>
          </a:xfrm>
          <a:prstGeom prst="rect">
            <a:avLst/>
          </a:prstGeom>
        </p:spPr>
      </p:pic>
      <p:pic>
        <p:nvPicPr>
          <p:cNvPr id="42" name="Grafik 54">
            <a:extLst>
              <a:ext uri="{FF2B5EF4-FFF2-40B4-BE49-F238E27FC236}">
                <a16:creationId xmlns:a16="http://schemas.microsoft.com/office/drawing/2014/main" id="{F3B96576-5CCF-4FFE-93BD-E39F58DEF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935293">
            <a:off x="6188489" y="4499244"/>
            <a:ext cx="1174554" cy="628489"/>
          </a:xfrm>
          <a:prstGeom prst="rect">
            <a:avLst/>
          </a:prstGeom>
        </p:spPr>
      </p:pic>
      <p:pic>
        <p:nvPicPr>
          <p:cNvPr id="46" name="Grafik 55">
            <a:extLst>
              <a:ext uri="{FF2B5EF4-FFF2-40B4-BE49-F238E27FC236}">
                <a16:creationId xmlns:a16="http://schemas.microsoft.com/office/drawing/2014/main" id="{76C5C03C-B1CE-4666-914F-6D05EF4B3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327661">
            <a:off x="4762091" y="4724500"/>
            <a:ext cx="1174554" cy="628489"/>
          </a:xfrm>
          <a:prstGeom prst="rect">
            <a:avLst/>
          </a:prstGeom>
        </p:spPr>
      </p:pic>
      <p:pic>
        <p:nvPicPr>
          <p:cNvPr id="49" name="Grafik 56">
            <a:extLst>
              <a:ext uri="{FF2B5EF4-FFF2-40B4-BE49-F238E27FC236}">
                <a16:creationId xmlns:a16="http://schemas.microsoft.com/office/drawing/2014/main" id="{538F6096-96C2-4BD3-B8B9-B15EAA052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822665">
            <a:off x="3801453" y="3729082"/>
            <a:ext cx="1174554" cy="628489"/>
          </a:xfrm>
          <a:prstGeom prst="rect">
            <a:avLst/>
          </a:prstGeom>
        </p:spPr>
      </p:pic>
      <p:sp>
        <p:nvSpPr>
          <p:cNvPr id="24" name="ZoneTexte 21">
            <a:extLst>
              <a:ext uri="{FF2B5EF4-FFF2-40B4-BE49-F238E27FC236}">
                <a16:creationId xmlns:a16="http://schemas.microsoft.com/office/drawing/2014/main" id="{3ADEBDE7-08E1-4F76-AFFD-FF739559F376}"/>
              </a:ext>
            </a:extLst>
          </p:cNvPr>
          <p:cNvSpPr txBox="1"/>
          <p:nvPr/>
        </p:nvSpPr>
        <p:spPr>
          <a:xfrm>
            <a:off x="6870381" y="5068951"/>
            <a:ext cx="1994248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3 </a:t>
            </a:r>
            <a:r>
              <a:rPr lang="pl-PL" sz="1200" b="1" dirty="0">
                <a:solidFill>
                  <a:srgbClr val="92D050"/>
                </a:solidFill>
              </a:rPr>
              <a:t>Monomery</a:t>
            </a:r>
            <a:endParaRPr lang="en-GB" sz="1200" b="1" dirty="0">
              <a:solidFill>
                <a:srgbClr val="92D050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Monomery wprowadzane są do procesu polimeryzacji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21" name="Grafik 20">
            <a:hlinkClick r:id="" action="ppaction://noaction"/>
            <a:extLst>
              <a:ext uri="{FF2B5EF4-FFF2-40B4-BE49-F238E27FC236}">
                <a16:creationId xmlns:a16="http://schemas.microsoft.com/office/drawing/2014/main" id="{0E08D6BA-BF3B-B67B-8EE2-3EB722697E3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pic>
        <p:nvPicPr>
          <p:cNvPr id="22" name="Imag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869389D-3F07-F4FA-A124-FDC9156EB1CB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6349" r="20562" b="6494"/>
          <a:stretch/>
        </p:blipFill>
        <p:spPr>
          <a:xfrm>
            <a:off x="11136560" y="284604"/>
            <a:ext cx="792088" cy="79208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B8528980-1AEB-DB35-40CD-CE606C0B2191}"/>
              </a:ext>
            </a:extLst>
          </p:cNvPr>
          <p:cNvSpPr txBox="1">
            <a:spLocks/>
          </p:cNvSpPr>
          <p:nvPr/>
        </p:nvSpPr>
        <p:spPr>
          <a:xfrm>
            <a:off x="587375" y="6389168"/>
            <a:ext cx="360053" cy="208780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70503-8B05-4D20-8F1F-7C533DF5B48E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526D32F-12A9-84A4-928A-85F1062F3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>
                <a:solidFill>
                  <a:schemeClr val="bg1">
                    <a:lumMod val="95000"/>
                  </a:schemeClr>
                </a:solidFill>
              </a:rPr>
              <a:t>11</a:t>
            </a:fld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3887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64">
            <a:extLst>
              <a:ext uri="{FF2B5EF4-FFF2-40B4-BE49-F238E27FC236}">
                <a16:creationId xmlns:a16="http://schemas.microsoft.com/office/drawing/2014/main" id="{45915855-001A-A01B-1524-FF18494AA11A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7030A0"/>
              </a:gs>
              <a:gs pos="58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0000"/>
              </a:lnSpc>
            </a:pPr>
            <a:r>
              <a:rPr lang="en-GB">
                <a:solidFill>
                  <a:schemeClr val="tx1"/>
                </a:solidFill>
              </a:rPr>
              <a:t>     </a:t>
            </a:r>
          </a:p>
        </p:txBody>
      </p:sp>
      <p:sp>
        <p:nvSpPr>
          <p:cNvPr id="4" name="Rechteck 33">
            <a:extLst>
              <a:ext uri="{FF2B5EF4-FFF2-40B4-BE49-F238E27FC236}">
                <a16:creationId xmlns:a16="http://schemas.microsoft.com/office/drawing/2014/main" id="{60064B22-849F-C362-DADA-2A44BE563610}"/>
              </a:ext>
            </a:extLst>
          </p:cNvPr>
          <p:cNvSpPr/>
          <p:nvPr/>
        </p:nvSpPr>
        <p:spPr>
          <a:xfrm>
            <a:off x="0" y="6094799"/>
            <a:ext cx="12192000" cy="6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>
              <a:solidFill>
                <a:schemeClr val="tx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04D2075-C647-F748-B8F0-24B95E63C0EA}"/>
              </a:ext>
            </a:extLst>
          </p:cNvPr>
          <p:cNvSpPr/>
          <p:nvPr/>
        </p:nvSpPr>
        <p:spPr>
          <a:xfrm>
            <a:off x="4590987" y="1914616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pic>
        <p:nvPicPr>
          <p:cNvPr id="21" name="Grafik 20">
            <a:hlinkClick r:id="" action="ppaction://noaction"/>
            <a:extLst>
              <a:ext uri="{FF2B5EF4-FFF2-40B4-BE49-F238E27FC236}">
                <a16:creationId xmlns:a16="http://schemas.microsoft.com/office/drawing/2014/main" id="{0E08D6BA-BF3B-B67B-8EE2-3EB722697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pic>
        <p:nvPicPr>
          <p:cNvPr id="22" name="Imag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5869389D-3F07-F4FA-A124-FDC9156EB1CB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6349" r="20562" b="6494"/>
          <a:stretch/>
        </p:blipFill>
        <p:spPr>
          <a:xfrm>
            <a:off x="11136560" y="284604"/>
            <a:ext cx="792088" cy="79208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B8528980-1AEB-DB35-40CD-CE606C0B2191}"/>
              </a:ext>
            </a:extLst>
          </p:cNvPr>
          <p:cNvSpPr txBox="1">
            <a:spLocks/>
          </p:cNvSpPr>
          <p:nvPr/>
        </p:nvSpPr>
        <p:spPr>
          <a:xfrm>
            <a:off x="587375" y="6389168"/>
            <a:ext cx="360053" cy="208780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70503-8B05-4D20-8F1F-7C533DF5B48E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B526D32F-12A9-84A4-928A-85F1062F3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>
                <a:solidFill>
                  <a:schemeClr val="bg1">
                    <a:lumMod val="95000"/>
                  </a:schemeClr>
                </a:solidFill>
              </a:rPr>
              <a:t>12</a:t>
            </a:fld>
            <a:endParaRPr lang="de-DE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Titel 1">
            <a:extLst>
              <a:ext uri="{FF2B5EF4-FFF2-40B4-BE49-F238E27FC236}">
                <a16:creationId xmlns:a16="http://schemas.microsoft.com/office/drawing/2014/main" id="{8FCFA03B-D7AB-A74B-8355-AD3EC065BEEC}"/>
              </a:ext>
            </a:extLst>
          </p:cNvPr>
          <p:cNvSpPr txBox="1">
            <a:spLocks/>
          </p:cNvSpPr>
          <p:nvPr/>
        </p:nvSpPr>
        <p:spPr bwMode="gray">
          <a:xfrm>
            <a:off x="767401" y="422281"/>
            <a:ext cx="8347416" cy="53386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chemeClr val="bg1"/>
                </a:solidFill>
              </a:rPr>
              <a:t>Surowce Odnawialne (</a:t>
            </a:r>
            <a:r>
              <a:rPr lang="pl-PL" sz="3600" dirty="0" err="1">
                <a:solidFill>
                  <a:schemeClr val="bg1"/>
                </a:solidFill>
              </a:rPr>
              <a:t>Bio</a:t>
            </a:r>
            <a:r>
              <a:rPr lang="pl-PL" sz="3600" dirty="0">
                <a:solidFill>
                  <a:schemeClr val="bg1"/>
                </a:solidFill>
              </a:rPr>
              <a:t>-polimery)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9" name="ZoneTexte 21">
            <a:extLst>
              <a:ext uri="{FF2B5EF4-FFF2-40B4-BE49-F238E27FC236}">
                <a16:creationId xmlns:a16="http://schemas.microsoft.com/office/drawing/2014/main" id="{4B8099F8-1E61-B672-06C4-695365CFB194}"/>
              </a:ext>
            </a:extLst>
          </p:cNvPr>
          <p:cNvSpPr txBox="1"/>
          <p:nvPr/>
        </p:nvSpPr>
        <p:spPr>
          <a:xfrm>
            <a:off x="7304664" y="2260784"/>
            <a:ext cx="2951175" cy="83099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Zbiór surowców odnawialnych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Surowce pochodzenia roślinnego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1200" dirty="0">
                <a:solidFill>
                  <a:prstClr val="white"/>
                </a:solidFill>
                <a:latin typeface="Arial"/>
              </a:rPr>
              <a:t>Surowce </a:t>
            </a:r>
            <a:r>
              <a:rPr lang="pl-PL" sz="1200" dirty="0" err="1">
                <a:solidFill>
                  <a:prstClr val="white"/>
                </a:solidFill>
                <a:latin typeface="Arial"/>
              </a:rPr>
              <a:t>ligninowo-celulozowe</a:t>
            </a:r>
            <a:endParaRPr lang="pl-PL" sz="1200" dirty="0">
              <a:solidFill>
                <a:prstClr val="white"/>
              </a:solidFill>
              <a:latin typeface="Arial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Surowce z odpadów organicznych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ZoneTexte 21">
            <a:extLst>
              <a:ext uri="{FF2B5EF4-FFF2-40B4-BE49-F238E27FC236}">
                <a16:creationId xmlns:a16="http://schemas.microsoft.com/office/drawing/2014/main" id="{F4F2B4F0-0A2C-498E-5F27-975E7A307951}"/>
              </a:ext>
            </a:extLst>
          </p:cNvPr>
          <p:cNvSpPr txBox="1"/>
          <p:nvPr/>
        </p:nvSpPr>
        <p:spPr>
          <a:xfrm>
            <a:off x="7323438" y="4293089"/>
            <a:ext cx="2772526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Modyfikacja chemiczna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Surowiec z biomasy przekształcany jest w monomery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ZoneTexte 21">
            <a:extLst>
              <a:ext uri="{FF2B5EF4-FFF2-40B4-BE49-F238E27FC236}">
                <a16:creationId xmlns:a16="http://schemas.microsoft.com/office/drawing/2014/main" id="{14FA3796-6FA3-2D9F-D03A-2A15130FC017}"/>
              </a:ext>
            </a:extLst>
          </p:cNvPr>
          <p:cNvSpPr txBox="1"/>
          <p:nvPr/>
        </p:nvSpPr>
        <p:spPr>
          <a:xfrm>
            <a:off x="2414636" y="4636627"/>
            <a:ext cx="2246467" cy="83099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Polimeryzacja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Monomery pochodzenia biologicznego poddawane</a:t>
            </a:r>
            <a:r>
              <a:rPr lang="pl-PL" sz="1200" dirty="0">
                <a:solidFill>
                  <a:prstClr val="white"/>
                </a:solidFill>
                <a:latin typeface="Arial"/>
              </a:rPr>
              <a:t> są polimeryzacji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ZoneTexte 21">
            <a:extLst>
              <a:ext uri="{FF2B5EF4-FFF2-40B4-BE49-F238E27FC236}">
                <a16:creationId xmlns:a16="http://schemas.microsoft.com/office/drawing/2014/main" id="{BABD82C1-D45A-2159-C196-5BCF05AC4DEF}"/>
              </a:ext>
            </a:extLst>
          </p:cNvPr>
          <p:cNvSpPr txBox="1"/>
          <p:nvPr/>
        </p:nvSpPr>
        <p:spPr>
          <a:xfrm>
            <a:off x="2232310" y="2676282"/>
            <a:ext cx="1698862" cy="83099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Bio-</a:t>
            </a:r>
            <a:r>
              <a:rPr kumimoji="0" lang="pl-PL" sz="12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polimery</a:t>
            </a:r>
            <a:endParaRPr kumimoji="0" lang="en-GB" sz="12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Udział </a:t>
            </a:r>
            <a:r>
              <a:rPr kumimoji="0" lang="pl-PL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</a:t>
            </a:r>
            <a:r>
              <a:rPr kumimoji="0" lang="pl-PL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-zawartości w materiale jest zależna od produktu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Grafik 38">
            <a:extLst>
              <a:ext uri="{FF2B5EF4-FFF2-40B4-BE49-F238E27FC236}">
                <a16:creationId xmlns:a16="http://schemas.microsoft.com/office/drawing/2014/main" id="{28A46143-EF7D-D656-AC18-F5F5F692B8F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8" r="16918"/>
          <a:stretch/>
        </p:blipFill>
        <p:spPr>
          <a:xfrm>
            <a:off x="4359427" y="2431661"/>
            <a:ext cx="2534586" cy="2557655"/>
          </a:xfrm>
          <a:prstGeom prst="ellipse">
            <a:avLst/>
          </a:prstGeom>
        </p:spPr>
      </p:pic>
      <p:pic>
        <p:nvPicPr>
          <p:cNvPr id="32" name="Grafik 34">
            <a:extLst>
              <a:ext uri="{FF2B5EF4-FFF2-40B4-BE49-F238E27FC236}">
                <a16:creationId xmlns:a16="http://schemas.microsoft.com/office/drawing/2014/main" id="{20067EA7-DDE8-266E-9996-5F941D61901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4614066">
            <a:off x="5853747" y="2237810"/>
            <a:ext cx="1616530" cy="1032092"/>
          </a:xfrm>
          <a:prstGeom prst="rect">
            <a:avLst/>
          </a:prstGeom>
        </p:spPr>
      </p:pic>
      <p:pic>
        <p:nvPicPr>
          <p:cNvPr id="33" name="Grafik 35">
            <a:extLst>
              <a:ext uri="{FF2B5EF4-FFF2-40B4-BE49-F238E27FC236}">
                <a16:creationId xmlns:a16="http://schemas.microsoft.com/office/drawing/2014/main" id="{ED6BB465-1340-AA95-EBBD-B1CCE45570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897201">
            <a:off x="6025559" y="3939205"/>
            <a:ext cx="1616530" cy="1032092"/>
          </a:xfrm>
          <a:prstGeom prst="rect">
            <a:avLst/>
          </a:prstGeom>
        </p:spPr>
      </p:pic>
      <p:pic>
        <p:nvPicPr>
          <p:cNvPr id="37" name="Grafik 39">
            <a:extLst>
              <a:ext uri="{FF2B5EF4-FFF2-40B4-BE49-F238E27FC236}">
                <a16:creationId xmlns:a16="http://schemas.microsoft.com/office/drawing/2014/main" id="{C7D42D19-009A-499A-8EDF-A571C27B87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369672">
            <a:off x="3413284" y="3039907"/>
            <a:ext cx="1616530" cy="1032092"/>
          </a:xfrm>
          <a:prstGeom prst="rect">
            <a:avLst/>
          </a:prstGeom>
        </p:spPr>
      </p:pic>
      <p:sp>
        <p:nvSpPr>
          <p:cNvPr id="39" name="ZoneTexte 21">
            <a:extLst>
              <a:ext uri="{FF2B5EF4-FFF2-40B4-BE49-F238E27FC236}">
                <a16:creationId xmlns:a16="http://schemas.microsoft.com/office/drawing/2014/main" id="{1BEC3F2A-DE7A-A3EE-30BC-0CEC95479190}"/>
              </a:ext>
            </a:extLst>
          </p:cNvPr>
          <p:cNvSpPr txBox="1"/>
          <p:nvPr/>
        </p:nvSpPr>
        <p:spPr>
          <a:xfrm>
            <a:off x="2420052" y="1858584"/>
            <a:ext cx="3259168" cy="40011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Surowce </a:t>
            </a:r>
            <a:r>
              <a:rPr kumimoji="0" lang="pl-PL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odnawial</a:t>
            </a:r>
            <a:r>
              <a:rPr lang="pl-PL" sz="2000" b="1" dirty="0" err="1">
                <a:solidFill>
                  <a:srgbClr val="92D050"/>
                </a:solidFill>
                <a:latin typeface="Arial"/>
              </a:rPr>
              <a:t>ne</a:t>
            </a:r>
            <a:endParaRPr kumimoji="0" lang="pl-PL" sz="2000" b="1" i="0" u="none" strike="noStrike" kern="1200" cap="none" spc="0" normalizeH="0" baseline="0" noProof="0" dirty="0">
              <a:ln>
                <a:noFill/>
              </a:ln>
              <a:solidFill>
                <a:srgbClr val="92D05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4" name="Grafik 36">
            <a:extLst>
              <a:ext uri="{FF2B5EF4-FFF2-40B4-BE49-F238E27FC236}">
                <a16:creationId xmlns:a16="http://schemas.microsoft.com/office/drawing/2014/main" id="{3782615E-F4EA-42BB-1044-571CF8D745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3620198">
            <a:off x="4306844" y="4510262"/>
            <a:ext cx="1616530" cy="103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4286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4">
            <a:extLst>
              <a:ext uri="{FF2B5EF4-FFF2-40B4-BE49-F238E27FC236}">
                <a16:creationId xmlns:a16="http://schemas.microsoft.com/office/drawing/2014/main" id="{7F792AD9-3317-1142-A3AC-50416862FD72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7030A0"/>
              </a:gs>
              <a:gs pos="58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0000"/>
              </a:lnSpc>
            </a:pPr>
            <a:r>
              <a:rPr lang="en-GB">
                <a:solidFill>
                  <a:schemeClr val="tx1"/>
                </a:solidFill>
              </a:rPr>
              <a:t>     </a:t>
            </a:r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886C7B72-86B0-854A-BD4F-E0446FC4D931}"/>
              </a:ext>
            </a:extLst>
          </p:cNvPr>
          <p:cNvSpPr/>
          <p:nvPr/>
        </p:nvSpPr>
        <p:spPr>
          <a:xfrm>
            <a:off x="2761559" y="1570709"/>
            <a:ext cx="7052684" cy="1113992"/>
          </a:xfrm>
          <a:prstGeom prst="rect">
            <a:avLst/>
          </a:prstGeom>
          <a:gradFill>
            <a:gsLst>
              <a:gs pos="0">
                <a:srgbClr val="006ED8">
                  <a:alpha val="52000"/>
                </a:srgbClr>
              </a:gs>
              <a:gs pos="100000">
                <a:srgbClr val="006ED8">
                  <a:alpha val="0"/>
                </a:srgb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7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51" name="Rechteck 50">
            <a:extLst>
              <a:ext uri="{FF2B5EF4-FFF2-40B4-BE49-F238E27FC236}">
                <a16:creationId xmlns:a16="http://schemas.microsoft.com/office/drawing/2014/main" id="{3A332B5A-1DD4-484E-8F26-ECC298106DC3}"/>
              </a:ext>
            </a:extLst>
          </p:cNvPr>
          <p:cNvSpPr/>
          <p:nvPr/>
        </p:nvSpPr>
        <p:spPr>
          <a:xfrm>
            <a:off x="2768234" y="3287181"/>
            <a:ext cx="4600246" cy="1439207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7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55" name="Rechteck 54">
            <a:extLst>
              <a:ext uri="{FF2B5EF4-FFF2-40B4-BE49-F238E27FC236}">
                <a16:creationId xmlns:a16="http://schemas.microsoft.com/office/drawing/2014/main" id="{49865F73-7E33-E940-8FB6-A0F60096C143}"/>
              </a:ext>
            </a:extLst>
          </p:cNvPr>
          <p:cNvSpPr/>
          <p:nvPr/>
        </p:nvSpPr>
        <p:spPr>
          <a:xfrm>
            <a:off x="2761559" y="1801796"/>
            <a:ext cx="4600246" cy="1333706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3">
                  <a:alpha val="0"/>
                </a:scheme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7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58" name="Rechteck 57">
            <a:extLst>
              <a:ext uri="{FF2B5EF4-FFF2-40B4-BE49-F238E27FC236}">
                <a16:creationId xmlns:a16="http://schemas.microsoft.com/office/drawing/2014/main" id="{4803A298-D53E-2647-84C9-0EFFC679C7D7}"/>
              </a:ext>
            </a:extLst>
          </p:cNvPr>
          <p:cNvSpPr/>
          <p:nvPr/>
        </p:nvSpPr>
        <p:spPr>
          <a:xfrm flipH="1">
            <a:off x="5274589" y="3284438"/>
            <a:ext cx="4539655" cy="1439207"/>
          </a:xfrm>
          <a:prstGeom prst="rect">
            <a:avLst/>
          </a:prstGeom>
          <a:gradFill>
            <a:gsLst>
              <a:gs pos="0">
                <a:srgbClr val="006ED8"/>
              </a:gs>
              <a:gs pos="100000">
                <a:srgbClr val="006ED8">
                  <a:alpha val="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7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64" name="Rechteck 63">
            <a:extLst>
              <a:ext uri="{FF2B5EF4-FFF2-40B4-BE49-F238E27FC236}">
                <a16:creationId xmlns:a16="http://schemas.microsoft.com/office/drawing/2014/main" id="{7A796EDD-2785-1B47-86B3-3CC47DE31A50}"/>
              </a:ext>
            </a:extLst>
          </p:cNvPr>
          <p:cNvSpPr/>
          <p:nvPr/>
        </p:nvSpPr>
        <p:spPr>
          <a:xfrm flipH="1">
            <a:off x="5213998" y="1801796"/>
            <a:ext cx="4600246" cy="1333706"/>
          </a:xfrm>
          <a:prstGeom prst="rect">
            <a:avLst/>
          </a:prstGeom>
          <a:gradFill>
            <a:gsLst>
              <a:gs pos="0">
                <a:srgbClr val="006ED8"/>
              </a:gs>
              <a:gs pos="100000">
                <a:srgbClr val="006ED8">
                  <a:alpha val="0"/>
                </a:srgbClr>
              </a:gs>
            </a:gsLst>
            <a:lin ang="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7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FE02A895-3E36-6B4F-A5B7-CC5FA31977D2}"/>
              </a:ext>
            </a:extLst>
          </p:cNvPr>
          <p:cNvSpPr txBox="1">
            <a:spLocks/>
          </p:cNvSpPr>
          <p:nvPr/>
        </p:nvSpPr>
        <p:spPr bwMode="gray">
          <a:xfrm>
            <a:off x="772711" y="442913"/>
            <a:ext cx="10153141" cy="7362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chemeClr val="bg1"/>
                </a:solidFill>
              </a:rPr>
              <a:t>Recycling chemiczny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7DBD06C-D199-3241-842C-A619249778D7}"/>
              </a:ext>
            </a:extLst>
          </p:cNvPr>
          <p:cNvSpPr/>
          <p:nvPr/>
        </p:nvSpPr>
        <p:spPr>
          <a:xfrm>
            <a:off x="4567340" y="1843164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7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46" name="Pentagon 170">
            <a:extLst>
              <a:ext uri="{FF2B5EF4-FFF2-40B4-BE49-F238E27FC236}">
                <a16:creationId xmlns:a16="http://schemas.microsoft.com/office/drawing/2014/main" id="{532FD89B-E843-084B-B8CF-DC2E0E6C2785}"/>
              </a:ext>
            </a:extLst>
          </p:cNvPr>
          <p:cNvSpPr/>
          <p:nvPr>
            <p:custDataLst>
              <p:tags r:id="rId1"/>
            </p:custDataLst>
          </p:nvPr>
        </p:nvSpPr>
        <p:spPr bwMode="auto">
          <a:xfrm rot="10800000">
            <a:off x="4567339" y="4837410"/>
            <a:ext cx="3210160" cy="460369"/>
          </a:xfrm>
          <a:prstGeom prst="rect">
            <a:avLst/>
          </a:prstGeom>
          <a:solidFill>
            <a:srgbClr val="92D050"/>
          </a:solidFill>
          <a:ln w="6350">
            <a:noFill/>
          </a:ln>
        </p:spPr>
        <p:txBody>
          <a:bodyPr wrap="square" lIns="72000" tIns="72000" rIns="72000" bIns="72000" rtlCol="0" anchor="ctr">
            <a:noAutofit/>
          </a:bodyPr>
          <a:lstStyle/>
          <a:p>
            <a:pPr>
              <a:spcAft>
                <a:spcPts val="600"/>
              </a:spcAft>
              <a:buClr>
                <a:srgbClr val="FFE600"/>
              </a:buClr>
            </a:pPr>
            <a:endParaRPr lang="de-DE" sz="900">
              <a:solidFill>
                <a:schemeClr val="bg1"/>
              </a:solidFill>
              <a:latin typeface="+mj-lt"/>
              <a:cs typeface="Arial" pitchFamily="34" charset="0"/>
            </a:endParaRPr>
          </a:p>
        </p:txBody>
      </p:sp>
      <p:sp>
        <p:nvSpPr>
          <p:cNvPr id="48" name="ZoneTexte 21">
            <a:extLst>
              <a:ext uri="{FF2B5EF4-FFF2-40B4-BE49-F238E27FC236}">
                <a16:creationId xmlns:a16="http://schemas.microsoft.com/office/drawing/2014/main" id="{D8B1A8C5-39A7-E148-9AA0-BEFB5C918B09}"/>
              </a:ext>
            </a:extLst>
          </p:cNvPr>
          <p:cNvSpPr txBox="1"/>
          <p:nvPr/>
        </p:nvSpPr>
        <p:spPr>
          <a:xfrm>
            <a:off x="4242253" y="5567953"/>
            <a:ext cx="3860327" cy="32316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ctr"/>
            <a:r>
              <a:rPr lang="en-GB" sz="1500" b="1" dirty="0" err="1">
                <a:solidFill>
                  <a:schemeClr val="bg1"/>
                </a:solidFill>
              </a:rPr>
              <a:t>Polimery</a:t>
            </a:r>
            <a:r>
              <a:rPr lang="en-GB" sz="1500" b="1" dirty="0">
                <a:solidFill>
                  <a:schemeClr val="bg1"/>
                </a:solidFill>
              </a:rPr>
              <a:t> z </a:t>
            </a:r>
            <a:r>
              <a:rPr lang="en-GB" sz="1500" b="1" dirty="0" err="1">
                <a:solidFill>
                  <a:schemeClr val="bg1"/>
                </a:solidFill>
              </a:rPr>
              <a:t>recyklingu</a:t>
            </a:r>
            <a:r>
              <a:rPr lang="en-GB" sz="1500" b="1" dirty="0">
                <a:solidFill>
                  <a:schemeClr val="bg1"/>
                </a:solidFill>
              </a:rPr>
              <a:t> </a:t>
            </a:r>
            <a:r>
              <a:rPr lang="en-GB" sz="1500" b="1" dirty="0" err="1">
                <a:solidFill>
                  <a:schemeClr val="bg1"/>
                </a:solidFill>
              </a:rPr>
              <a:t>chemicznego</a:t>
            </a:r>
            <a:endParaRPr lang="en-GB" sz="1500" b="1" dirty="0">
              <a:solidFill>
                <a:schemeClr val="bg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5FB68E1-84DA-6949-88C9-A2E6E7077565}"/>
              </a:ext>
            </a:extLst>
          </p:cNvPr>
          <p:cNvSpPr/>
          <p:nvPr/>
        </p:nvSpPr>
        <p:spPr>
          <a:xfrm>
            <a:off x="4553177" y="1853636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7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pic>
        <p:nvPicPr>
          <p:cNvPr id="52" name="Grafik 51">
            <a:extLst>
              <a:ext uri="{FF2B5EF4-FFF2-40B4-BE49-F238E27FC236}">
                <a16:creationId xmlns:a16="http://schemas.microsoft.com/office/drawing/2014/main" id="{5CCDD29D-4F5A-A741-A372-826F4C53CE7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8755239">
            <a:off x="6705553" y="3611720"/>
            <a:ext cx="1434403" cy="915811"/>
          </a:xfrm>
          <a:prstGeom prst="rect">
            <a:avLst/>
          </a:prstGeom>
        </p:spPr>
      </p:pic>
      <p:pic>
        <p:nvPicPr>
          <p:cNvPr id="53" name="Grafik 52">
            <a:extLst>
              <a:ext uri="{FF2B5EF4-FFF2-40B4-BE49-F238E27FC236}">
                <a16:creationId xmlns:a16="http://schemas.microsoft.com/office/drawing/2014/main" id="{F1D70443-D926-334E-9DA1-DF4A342139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688228" flipH="1">
            <a:off x="4178916" y="1945689"/>
            <a:ext cx="1434403" cy="915811"/>
          </a:xfrm>
          <a:prstGeom prst="rect">
            <a:avLst/>
          </a:prstGeom>
        </p:spPr>
      </p:pic>
      <p:pic>
        <p:nvPicPr>
          <p:cNvPr id="54" name="Grafik 53">
            <a:extLst>
              <a:ext uri="{FF2B5EF4-FFF2-40B4-BE49-F238E27FC236}">
                <a16:creationId xmlns:a16="http://schemas.microsoft.com/office/drawing/2014/main" id="{ABB39B2E-1347-7044-AD20-C59AC8B120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2871082" flipH="1">
            <a:off x="4068975" y="3608246"/>
            <a:ext cx="1434403" cy="915811"/>
          </a:xfrm>
          <a:prstGeom prst="rect">
            <a:avLst/>
          </a:prstGeom>
        </p:spPr>
      </p:pic>
      <p:pic>
        <p:nvPicPr>
          <p:cNvPr id="56" name="Image 7">
            <a:extLst>
              <a:ext uri="{FF2B5EF4-FFF2-40B4-BE49-F238E27FC236}">
                <a16:creationId xmlns:a16="http://schemas.microsoft.com/office/drawing/2014/main" id="{3CCBF2B5-7D08-C44F-BD0D-D4018DFD613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9" t="2645" r="14960" b="2108"/>
          <a:stretch/>
        </p:blipFill>
        <p:spPr>
          <a:xfrm>
            <a:off x="4848775" y="2077291"/>
            <a:ext cx="2548800" cy="2546888"/>
          </a:xfrm>
          <a:prstGeom prst="ellipse">
            <a:avLst/>
          </a:prstGeom>
        </p:spPr>
      </p:pic>
      <p:sp>
        <p:nvSpPr>
          <p:cNvPr id="67" name="Pentagon 170">
            <a:hlinkClick r:id="rId10"/>
            <a:extLst>
              <a:ext uri="{FF2B5EF4-FFF2-40B4-BE49-F238E27FC236}">
                <a16:creationId xmlns:a16="http://schemas.microsoft.com/office/drawing/2014/main" id="{6FB87835-DD75-C447-8FCB-E704103BDC0B}"/>
              </a:ext>
            </a:extLst>
          </p:cNvPr>
          <p:cNvSpPr/>
          <p:nvPr>
            <p:custDataLst>
              <p:tags r:id="rId2"/>
            </p:custDataLst>
          </p:nvPr>
        </p:nvSpPr>
        <p:spPr bwMode="auto">
          <a:xfrm>
            <a:off x="584510" y="2786018"/>
            <a:ext cx="1918315" cy="830996"/>
          </a:xfrm>
          <a:prstGeom prst="homePlate">
            <a:avLst/>
          </a:prstGeom>
          <a:solidFill>
            <a:schemeClr val="accent3"/>
          </a:solidFill>
          <a:ln w="6350">
            <a:noFill/>
          </a:ln>
        </p:spPr>
        <p:txBody>
          <a:bodyPr wrap="square" lIns="72000" tIns="72000" rIns="72000" bIns="72000" rtlCol="0" anchor="ctr">
            <a:noAutofit/>
          </a:bodyPr>
          <a:lstStyle/>
          <a:p>
            <a:pPr>
              <a:spcAft>
                <a:spcPts val="600"/>
              </a:spcAft>
              <a:buClr>
                <a:srgbClr val="FFE600"/>
              </a:buClr>
            </a:pPr>
            <a:endParaRPr lang="de-DE" sz="900">
              <a:solidFill>
                <a:schemeClr val="accent3">
                  <a:lumMod val="60000"/>
                  <a:lumOff val="4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61" name="ZoneTexte 21">
            <a:extLst>
              <a:ext uri="{FF2B5EF4-FFF2-40B4-BE49-F238E27FC236}">
                <a16:creationId xmlns:a16="http://schemas.microsoft.com/office/drawing/2014/main" id="{2CEF5C3F-C091-BA40-9B18-90911E5C4F15}"/>
              </a:ext>
            </a:extLst>
          </p:cNvPr>
          <p:cNvSpPr txBox="1"/>
          <p:nvPr/>
        </p:nvSpPr>
        <p:spPr>
          <a:xfrm>
            <a:off x="2846276" y="2072331"/>
            <a:ext cx="1521348" cy="101566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  <a:latin typeface="+mj-lt"/>
              </a:rPr>
              <a:t>Sortowanie</a:t>
            </a:r>
            <a:endParaRPr lang="en-GB" sz="1200" b="1" dirty="0">
              <a:solidFill>
                <a:schemeClr val="bg1"/>
              </a:solidFill>
              <a:latin typeface="+mj-lt"/>
            </a:endParaRP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Pojedyncze odpady z tworzyw sztucznych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1" name="ZoneTexte 21">
            <a:extLst>
              <a:ext uri="{FF2B5EF4-FFF2-40B4-BE49-F238E27FC236}">
                <a16:creationId xmlns:a16="http://schemas.microsoft.com/office/drawing/2014/main" id="{4FEC94CF-47D6-D640-91E9-3B22FE151380}"/>
              </a:ext>
            </a:extLst>
          </p:cNvPr>
          <p:cNvSpPr txBox="1"/>
          <p:nvPr/>
        </p:nvSpPr>
        <p:spPr>
          <a:xfrm>
            <a:off x="7766711" y="3726189"/>
            <a:ext cx="1992638" cy="830997"/>
          </a:xfrm>
          <a:prstGeom prst="rect">
            <a:avLst/>
          </a:prstGeom>
          <a:noFill/>
        </p:spPr>
        <p:txBody>
          <a:bodyPr wrap="square" lIns="0" tIns="45720" rIns="91440" bIns="45720" anchor="t">
            <a:spAutoFit/>
          </a:bodyPr>
          <a:lstStyle/>
          <a:p>
            <a:pPr algn="r"/>
            <a:r>
              <a:rPr lang="pl-PL" sz="1200" b="1" dirty="0">
                <a:solidFill>
                  <a:schemeClr val="bg1"/>
                </a:solidFill>
                <a:latin typeface="+mj-lt"/>
              </a:rPr>
              <a:t>Kraking</a:t>
            </a:r>
            <a:endParaRPr lang="en-GB" sz="1200" b="1" dirty="0">
              <a:solidFill>
                <a:schemeClr val="bg1"/>
              </a:solidFill>
              <a:latin typeface="+mj-lt"/>
            </a:endParaRPr>
          </a:p>
          <a:p>
            <a:pPr algn="r"/>
            <a:endParaRPr lang="en-GB" sz="1200" dirty="0">
              <a:solidFill>
                <a:schemeClr val="bg1"/>
              </a:solidFill>
            </a:endParaRPr>
          </a:p>
          <a:p>
            <a:pPr algn="r"/>
            <a:r>
              <a:rPr lang="pl-PL" sz="1200" dirty="0">
                <a:solidFill>
                  <a:schemeClr val="bg1"/>
                </a:solidFill>
              </a:rPr>
              <a:t>Półprodukt jest używany do wytwarzania monomerów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45" name="ZoneTexte 21">
            <a:extLst>
              <a:ext uri="{FF2B5EF4-FFF2-40B4-BE49-F238E27FC236}">
                <a16:creationId xmlns:a16="http://schemas.microsoft.com/office/drawing/2014/main" id="{818F7102-47C9-B24B-AD3E-74C88F461BF3}"/>
              </a:ext>
            </a:extLst>
          </p:cNvPr>
          <p:cNvSpPr txBox="1"/>
          <p:nvPr/>
        </p:nvSpPr>
        <p:spPr>
          <a:xfrm>
            <a:off x="7760526" y="2019219"/>
            <a:ext cx="1992638" cy="101566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r"/>
            <a:r>
              <a:rPr lang="pl-PL" sz="1200" b="1" dirty="0">
                <a:solidFill>
                  <a:schemeClr val="bg1"/>
                </a:solidFill>
                <a:latin typeface="+mj-lt"/>
              </a:rPr>
              <a:t>Konwersja</a:t>
            </a:r>
            <a:endParaRPr lang="en-GB" sz="1200" b="1" dirty="0">
              <a:solidFill>
                <a:schemeClr val="bg1"/>
              </a:solidFill>
              <a:latin typeface="+mj-lt"/>
            </a:endParaRPr>
          </a:p>
          <a:p>
            <a:pPr algn="r"/>
            <a:endParaRPr lang="en-GB" sz="1200" dirty="0">
              <a:solidFill>
                <a:schemeClr val="bg1"/>
              </a:solidFill>
            </a:endParaRPr>
          </a:p>
          <a:p>
            <a:pPr algn="r"/>
            <a:r>
              <a:rPr lang="pl-PL" sz="1200" dirty="0">
                <a:solidFill>
                  <a:schemeClr val="bg1"/>
                </a:solidFill>
              </a:rPr>
              <a:t>Proces pirolizy do produkcji substytut nafty</a:t>
            </a:r>
          </a:p>
          <a:p>
            <a:pPr algn="r"/>
            <a:r>
              <a:rPr lang="pl-PL" sz="1200" dirty="0">
                <a:solidFill>
                  <a:schemeClr val="bg1"/>
                </a:solidFill>
              </a:rPr>
              <a:t>(produkt pośredni)</a:t>
            </a:r>
            <a:endParaRPr lang="en-GB" sz="1200" dirty="0">
              <a:solidFill>
                <a:schemeClr val="bg1"/>
              </a:solidFill>
            </a:endParaRPr>
          </a:p>
        </p:txBody>
      </p:sp>
      <p:pic>
        <p:nvPicPr>
          <p:cNvPr id="66" name="Grafik 65">
            <a:extLst>
              <a:ext uri="{FF2B5EF4-FFF2-40B4-BE49-F238E27FC236}">
                <a16:creationId xmlns:a16="http://schemas.microsoft.com/office/drawing/2014/main" id="{93A41627-6C76-2941-989E-55C8486B235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4911772">
            <a:off x="6604697" y="1947680"/>
            <a:ext cx="1434403" cy="915811"/>
          </a:xfrm>
          <a:prstGeom prst="rect">
            <a:avLst/>
          </a:prstGeom>
        </p:spPr>
      </p:pic>
      <p:sp>
        <p:nvSpPr>
          <p:cNvPr id="59" name="Rechteck 58">
            <a:extLst>
              <a:ext uri="{FF2B5EF4-FFF2-40B4-BE49-F238E27FC236}">
                <a16:creationId xmlns:a16="http://schemas.microsoft.com/office/drawing/2014/main" id="{DB29D445-45DF-D840-84A3-46CD94EB1775}"/>
              </a:ext>
            </a:extLst>
          </p:cNvPr>
          <p:cNvSpPr/>
          <p:nvPr/>
        </p:nvSpPr>
        <p:spPr>
          <a:xfrm>
            <a:off x="4930162" y="1567966"/>
            <a:ext cx="2356959" cy="334104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7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60" name="ZoneTexte 21">
            <a:extLst>
              <a:ext uri="{FF2B5EF4-FFF2-40B4-BE49-F238E27FC236}">
                <a16:creationId xmlns:a16="http://schemas.microsoft.com/office/drawing/2014/main" id="{2388D784-7497-A34A-B916-E1F1A7296850}"/>
              </a:ext>
            </a:extLst>
          </p:cNvPr>
          <p:cNvSpPr txBox="1"/>
          <p:nvPr/>
        </p:nvSpPr>
        <p:spPr>
          <a:xfrm>
            <a:off x="5212353" y="1601233"/>
            <a:ext cx="1867523" cy="27699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ctr"/>
            <a:r>
              <a:rPr lang="pl-PL" sz="1200" b="1" dirty="0">
                <a:solidFill>
                  <a:schemeClr val="accent1"/>
                </a:solidFill>
              </a:rPr>
              <a:t>Zmieszane odpady</a:t>
            </a:r>
            <a:endParaRPr lang="fr-FR" sz="1200" b="1" dirty="0">
              <a:solidFill>
                <a:schemeClr val="accent1"/>
              </a:solidFill>
            </a:endParaRPr>
          </a:p>
        </p:txBody>
      </p:sp>
      <p:sp>
        <p:nvSpPr>
          <p:cNvPr id="72" name="Rechteck 71">
            <a:extLst>
              <a:ext uri="{FF2B5EF4-FFF2-40B4-BE49-F238E27FC236}">
                <a16:creationId xmlns:a16="http://schemas.microsoft.com/office/drawing/2014/main" id="{B34245CC-A901-EF44-B14B-61BD44FC33ED}"/>
              </a:ext>
            </a:extLst>
          </p:cNvPr>
          <p:cNvSpPr/>
          <p:nvPr/>
        </p:nvSpPr>
        <p:spPr>
          <a:xfrm>
            <a:off x="-1521" y="6115091"/>
            <a:ext cx="12192000" cy="6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7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54585EEE-BE44-4FA3-8C7A-5096B929DC34}"/>
              </a:ext>
            </a:extLst>
          </p:cNvPr>
          <p:cNvSpPr txBox="1"/>
          <p:nvPr/>
        </p:nvSpPr>
        <p:spPr>
          <a:xfrm>
            <a:off x="2850869" y="1556792"/>
            <a:ext cx="2524568" cy="24846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pl-PL" sz="1000" dirty="0">
                <a:solidFill>
                  <a:schemeClr val="bg1"/>
                </a:solidFill>
              </a:rPr>
              <a:t>Uproszczony opis</a:t>
            </a:r>
            <a:endParaRPr lang="en-GB" sz="10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68" name="ZoneTexte 21">
            <a:hlinkClick r:id="rId10"/>
            <a:extLst>
              <a:ext uri="{FF2B5EF4-FFF2-40B4-BE49-F238E27FC236}">
                <a16:creationId xmlns:a16="http://schemas.microsoft.com/office/drawing/2014/main" id="{5460595C-E373-0449-9977-C055392840B7}"/>
              </a:ext>
            </a:extLst>
          </p:cNvPr>
          <p:cNvSpPr txBox="1"/>
          <p:nvPr/>
        </p:nvSpPr>
        <p:spPr>
          <a:xfrm>
            <a:off x="710306" y="3034882"/>
            <a:ext cx="1518553" cy="27699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lvl="0" algn="ctr">
              <a:spcAft>
                <a:spcPts val="600"/>
              </a:spcAft>
              <a:buClr>
                <a:srgbClr val="FFE600"/>
              </a:buClr>
            </a:pPr>
            <a:r>
              <a:rPr lang="pl-PL" sz="1200" b="1" dirty="0">
                <a:solidFill>
                  <a:prstClr val="white"/>
                </a:solidFill>
                <a:cs typeface="Arial" pitchFamily="34" charset="0"/>
              </a:rPr>
              <a:t>Depolimeryzacja</a:t>
            </a:r>
            <a:endParaRPr lang="en-US" sz="12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35" name="Pentagon 170">
            <a:hlinkClick r:id="rId10"/>
            <a:extLst>
              <a:ext uri="{FF2B5EF4-FFF2-40B4-BE49-F238E27FC236}">
                <a16:creationId xmlns:a16="http://schemas.microsoft.com/office/drawing/2014/main" id="{106BF387-EF5D-6544-817D-30BF42757B62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 flipH="1">
            <a:off x="10004104" y="2786018"/>
            <a:ext cx="1595453" cy="830996"/>
          </a:xfrm>
          <a:prstGeom prst="homePlate">
            <a:avLst/>
          </a:prstGeom>
          <a:solidFill>
            <a:srgbClr val="006ED8"/>
          </a:solidFill>
          <a:ln w="6350">
            <a:noFill/>
          </a:ln>
        </p:spPr>
        <p:txBody>
          <a:bodyPr wrap="square" lIns="72000" tIns="72000" rIns="72000" bIns="72000" rtlCol="0" anchor="ctr">
            <a:noAutofit/>
          </a:bodyPr>
          <a:lstStyle/>
          <a:p>
            <a:pPr>
              <a:spcAft>
                <a:spcPts val="600"/>
              </a:spcAft>
              <a:buClr>
                <a:srgbClr val="FFE600"/>
              </a:buClr>
            </a:pPr>
            <a:endParaRPr lang="de-DE" sz="900">
              <a:solidFill>
                <a:schemeClr val="accent3">
                  <a:lumMod val="60000"/>
                  <a:lumOff val="40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37" name="ZoneTexte 21">
            <a:hlinkClick r:id="rId11"/>
            <a:extLst>
              <a:ext uri="{FF2B5EF4-FFF2-40B4-BE49-F238E27FC236}">
                <a16:creationId xmlns:a16="http://schemas.microsoft.com/office/drawing/2014/main" id="{D96482ED-6CE5-3D40-9412-AC8AEF5F9170}"/>
              </a:ext>
            </a:extLst>
          </p:cNvPr>
          <p:cNvSpPr txBox="1"/>
          <p:nvPr/>
        </p:nvSpPr>
        <p:spPr>
          <a:xfrm>
            <a:off x="10259661" y="3034881"/>
            <a:ext cx="1252822" cy="276999"/>
          </a:xfrm>
          <a:prstGeom prst="rect">
            <a:avLst/>
          </a:prstGeom>
          <a:noFill/>
        </p:spPr>
        <p:txBody>
          <a:bodyPr wrap="square" lIns="0" rIns="0">
            <a:spAutoFit/>
          </a:bodyPr>
          <a:lstStyle/>
          <a:p>
            <a:pPr lvl="0" algn="ctr">
              <a:spcAft>
                <a:spcPts val="600"/>
              </a:spcAft>
              <a:buClr>
                <a:srgbClr val="FFE600"/>
              </a:buClr>
            </a:pPr>
            <a:r>
              <a:rPr lang="pl-PL" sz="1200" b="1" dirty="0">
                <a:solidFill>
                  <a:prstClr val="white"/>
                </a:solidFill>
                <a:cs typeface="Arial" pitchFamily="34" charset="0"/>
              </a:rPr>
              <a:t>Piroliza</a:t>
            </a:r>
            <a:endParaRPr lang="de-DE" sz="1200" b="1" dirty="0">
              <a:solidFill>
                <a:prstClr val="white"/>
              </a:solidFill>
              <a:cs typeface="Arial" pitchFamily="34" charset="0"/>
            </a:endParaRPr>
          </a:p>
        </p:txBody>
      </p:sp>
      <p:sp>
        <p:nvSpPr>
          <p:cNvPr id="49" name="ZoneTexte 21">
            <a:extLst>
              <a:ext uri="{FF2B5EF4-FFF2-40B4-BE49-F238E27FC236}">
                <a16:creationId xmlns:a16="http://schemas.microsoft.com/office/drawing/2014/main" id="{E365C672-B970-9B4E-AC7C-9180F6CBA3F9}"/>
              </a:ext>
            </a:extLst>
          </p:cNvPr>
          <p:cNvSpPr txBox="1"/>
          <p:nvPr/>
        </p:nvSpPr>
        <p:spPr>
          <a:xfrm>
            <a:off x="2787257" y="3720612"/>
            <a:ext cx="1984770" cy="830997"/>
          </a:xfrm>
          <a:prstGeom prst="rect">
            <a:avLst/>
          </a:prstGeom>
          <a:noFill/>
        </p:spPr>
        <p:txBody>
          <a:bodyPr wrap="square" lIns="0" tIns="45720" rIns="91440" bIns="45720" anchor="t">
            <a:spAutoFit/>
          </a:bodyPr>
          <a:lstStyle/>
          <a:p>
            <a:r>
              <a:rPr lang="pl-PL" sz="1200" b="1" dirty="0">
                <a:solidFill>
                  <a:schemeClr val="bg1"/>
                </a:solidFill>
                <a:latin typeface="+mj-lt"/>
              </a:rPr>
              <a:t>Depolimeryzacja</a:t>
            </a:r>
            <a:endParaRPr lang="en-GB" sz="1200" b="1" dirty="0">
              <a:solidFill>
                <a:schemeClr val="bg1"/>
              </a:solidFill>
              <a:latin typeface="+mj-lt"/>
            </a:endParaRPr>
          </a:p>
          <a:p>
            <a:endParaRPr lang="en-GB" sz="1200" dirty="0">
              <a:solidFill>
                <a:schemeClr val="bg1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Odpady są przekształcane z powrotem w monomery </a:t>
            </a:r>
            <a:endParaRPr lang="en-GB" sz="1200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70" name="Pentagon 170">
            <a:extLst>
              <a:ext uri="{FF2B5EF4-FFF2-40B4-BE49-F238E27FC236}">
                <a16:creationId xmlns:a16="http://schemas.microsoft.com/office/drawing/2014/main" id="{83B4DC90-F1EB-AF4B-9E20-C634D790BB46}"/>
              </a:ext>
            </a:extLst>
          </p:cNvPr>
          <p:cNvSpPr/>
          <p:nvPr>
            <p:custDataLst>
              <p:tags r:id="rId4"/>
            </p:custDataLst>
          </p:nvPr>
        </p:nvSpPr>
        <p:spPr bwMode="auto">
          <a:xfrm rot="10800000">
            <a:off x="4567338" y="5296926"/>
            <a:ext cx="3210160" cy="148297"/>
          </a:xfrm>
          <a:prstGeom prst="triangle">
            <a:avLst>
              <a:gd name="adj" fmla="val 49367"/>
            </a:avLst>
          </a:prstGeom>
          <a:solidFill>
            <a:srgbClr val="92D050"/>
          </a:solidFill>
          <a:ln w="6350">
            <a:noFill/>
          </a:ln>
        </p:spPr>
        <p:txBody>
          <a:bodyPr wrap="square" lIns="72000" tIns="72000" rIns="72000" bIns="72000" rtlCol="0" anchor="ctr">
            <a:noAutofit/>
          </a:bodyPr>
          <a:lstStyle/>
          <a:p>
            <a:pPr>
              <a:spcAft>
                <a:spcPts val="600"/>
              </a:spcAft>
              <a:buClr>
                <a:srgbClr val="FFE600"/>
              </a:buClr>
            </a:pPr>
            <a:r>
              <a:rPr lang="de-DE" sz="900">
                <a:solidFill>
                  <a:schemeClr val="bg1"/>
                </a:solidFill>
                <a:latin typeface="+mj-lt"/>
                <a:cs typeface="Arial" pitchFamily="34" charset="0"/>
              </a:rPr>
              <a:t> </a:t>
            </a:r>
          </a:p>
        </p:txBody>
      </p:sp>
      <p:pic>
        <p:nvPicPr>
          <p:cNvPr id="33" name="Grafik 32">
            <a:hlinkClick r:id="" action="ppaction://noaction"/>
            <a:extLst>
              <a:ext uri="{FF2B5EF4-FFF2-40B4-BE49-F238E27FC236}">
                <a16:creationId xmlns:a16="http://schemas.microsoft.com/office/drawing/2014/main" id="{4B98C61A-D6A7-6445-E408-5E9715356A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pic>
        <p:nvPicPr>
          <p:cNvPr id="36" name="Imag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DCE7A01-7D76-E79A-50EB-9DDB73C53357}"/>
              </a:ext>
            </a:extLst>
          </p:cNvPr>
          <p:cNvPicPr>
            <a:picLocks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6349" r="20562" b="6494"/>
          <a:stretch/>
        </p:blipFill>
        <p:spPr>
          <a:xfrm>
            <a:off x="11136560" y="284604"/>
            <a:ext cx="792088" cy="79208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72F17C6-EB6A-B84D-DA22-BBCFE1E1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>
                <a:solidFill>
                  <a:schemeClr val="bg1"/>
                </a:solidFill>
              </a:rPr>
              <a:t>13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47" name="ZoneTexte 21">
            <a:extLst>
              <a:ext uri="{FF2B5EF4-FFF2-40B4-BE49-F238E27FC236}">
                <a16:creationId xmlns:a16="http://schemas.microsoft.com/office/drawing/2014/main" id="{EDEA477A-7647-E644-B9B3-73FA52456AF8}"/>
              </a:ext>
            </a:extLst>
          </p:cNvPr>
          <p:cNvSpPr txBox="1"/>
          <p:nvPr/>
        </p:nvSpPr>
        <p:spPr>
          <a:xfrm>
            <a:off x="4426371" y="4827971"/>
            <a:ext cx="3617678" cy="600164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ctr"/>
            <a:r>
              <a:rPr lang="pl-PL" sz="1200" b="1" dirty="0">
                <a:solidFill>
                  <a:schemeClr val="accent1"/>
                </a:solidFill>
              </a:rPr>
              <a:t>Polimeryzacja </a:t>
            </a:r>
            <a:br>
              <a:rPr lang="en-GB" sz="1200" b="1" dirty="0">
                <a:solidFill>
                  <a:schemeClr val="accent1"/>
                </a:solidFill>
              </a:rPr>
            </a:br>
            <a:r>
              <a:rPr lang="pl-PL" sz="1050" dirty="0"/>
              <a:t>Synteza odzyskanych monomerów w nowe związki wielkocząsteczkowe</a:t>
            </a:r>
            <a:endParaRPr lang="en-GB" sz="105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1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B21700BB-1F1E-464C-B650-9DD460893B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9" t="7932" b="1153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Rechteck 23">
            <a:extLst>
              <a:ext uri="{FF2B5EF4-FFF2-40B4-BE49-F238E27FC236}">
                <a16:creationId xmlns:a16="http://schemas.microsoft.com/office/drawing/2014/main" id="{9FCD345C-2A85-C34C-9103-978A4FFDFE82}"/>
              </a:ext>
            </a:extLst>
          </p:cNvPr>
          <p:cNvSpPr/>
          <p:nvPr/>
        </p:nvSpPr>
        <p:spPr>
          <a:xfrm>
            <a:off x="6096000" y="1"/>
            <a:ext cx="6096000" cy="5857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de-DE" sz="1800" b="0" i="0" u="none" strike="noStrike" kern="1200" cap="none" spc="0" normalizeH="0" baseline="0" noProof="0" dirty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itel 1">
            <a:extLst>
              <a:ext uri="{FF2B5EF4-FFF2-40B4-BE49-F238E27FC236}">
                <a16:creationId xmlns:a16="http://schemas.microsoft.com/office/drawing/2014/main" id="{AB7D680A-2CF4-A944-B02F-AED60B72A334}"/>
              </a:ext>
            </a:extLst>
          </p:cNvPr>
          <p:cNvSpPr txBox="1">
            <a:spLocks/>
          </p:cNvSpPr>
          <p:nvPr/>
        </p:nvSpPr>
        <p:spPr bwMode="gray">
          <a:xfrm>
            <a:off x="587375" y="1000573"/>
            <a:ext cx="10153141" cy="7362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5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6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35" name="Grafik 34">
            <a:hlinkClick r:id="" action="ppaction://noaction"/>
            <a:extLst>
              <a:ext uri="{FF2B5EF4-FFF2-40B4-BE49-F238E27FC236}">
                <a16:creationId xmlns:a16="http://schemas.microsoft.com/office/drawing/2014/main" id="{53C17AF8-5A00-514B-952D-5009680121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46" y="1441607"/>
            <a:ext cx="970677" cy="485339"/>
          </a:xfrm>
          <a:prstGeom prst="rect">
            <a:avLst/>
          </a:prstGeom>
        </p:spPr>
      </p:pic>
      <p:pic>
        <p:nvPicPr>
          <p:cNvPr id="40" name="Grafik 39">
            <a:hlinkClick r:id="" action="ppaction://noaction"/>
            <a:extLst>
              <a:ext uri="{FF2B5EF4-FFF2-40B4-BE49-F238E27FC236}">
                <a16:creationId xmlns:a16="http://schemas.microsoft.com/office/drawing/2014/main" id="{05804AA6-4ACE-6F4E-84D2-45DF7720F9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883" y="1337116"/>
            <a:ext cx="699601" cy="699601"/>
          </a:xfrm>
          <a:prstGeom prst="rect">
            <a:avLst/>
          </a:prstGeom>
        </p:spPr>
      </p:pic>
      <p:pic>
        <p:nvPicPr>
          <p:cNvPr id="41" name="Grafik 40">
            <a:hlinkClick r:id="" action="ppaction://noaction"/>
            <a:extLst>
              <a:ext uri="{FF2B5EF4-FFF2-40B4-BE49-F238E27FC236}">
                <a16:creationId xmlns:a16="http://schemas.microsoft.com/office/drawing/2014/main" id="{1885AE11-B295-BF42-8A0C-A919E1224D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652" y="1507739"/>
            <a:ext cx="1136917" cy="304967"/>
          </a:xfrm>
          <a:prstGeom prst="rect">
            <a:avLst/>
          </a:prstGeom>
        </p:spPr>
      </p:pic>
      <p:pic>
        <p:nvPicPr>
          <p:cNvPr id="43" name="Grafik 42">
            <a:hlinkClick r:id="" action="ppaction://noaction"/>
            <a:extLst>
              <a:ext uri="{FF2B5EF4-FFF2-40B4-BE49-F238E27FC236}">
                <a16:creationId xmlns:a16="http://schemas.microsoft.com/office/drawing/2014/main" id="{F65035F3-62D1-7445-9892-B657631EB6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4620" y="2559843"/>
            <a:ext cx="1238257" cy="321029"/>
          </a:xfrm>
          <a:prstGeom prst="rect">
            <a:avLst/>
          </a:prstGeom>
        </p:spPr>
      </p:pic>
      <p:pic>
        <p:nvPicPr>
          <p:cNvPr id="44" name="Grafik 43">
            <a:hlinkClick r:id="" action="ppaction://noaction"/>
            <a:extLst>
              <a:ext uri="{FF2B5EF4-FFF2-40B4-BE49-F238E27FC236}">
                <a16:creationId xmlns:a16="http://schemas.microsoft.com/office/drawing/2014/main" id="{ADBD7B99-5D62-714F-8C94-AB6D06BC004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4060" y="2574026"/>
            <a:ext cx="1375566" cy="224382"/>
          </a:xfrm>
          <a:prstGeom prst="rect">
            <a:avLst/>
          </a:prstGeom>
        </p:spPr>
      </p:pic>
      <p:pic>
        <p:nvPicPr>
          <p:cNvPr id="45" name="Grafik 44">
            <a:hlinkClick r:id="" action="ppaction://noaction"/>
            <a:extLst>
              <a:ext uri="{FF2B5EF4-FFF2-40B4-BE49-F238E27FC236}">
                <a16:creationId xmlns:a16="http://schemas.microsoft.com/office/drawing/2014/main" id="{4C91AD54-2E72-964B-984B-51E492392AF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197" y="4703065"/>
            <a:ext cx="1301830" cy="335790"/>
          </a:xfrm>
          <a:prstGeom prst="rect">
            <a:avLst/>
          </a:prstGeom>
        </p:spPr>
      </p:pic>
      <p:pic>
        <p:nvPicPr>
          <p:cNvPr id="46" name="Grafik 45">
            <a:hlinkClick r:id="" action="ppaction://noaction"/>
            <a:extLst>
              <a:ext uri="{FF2B5EF4-FFF2-40B4-BE49-F238E27FC236}">
                <a16:creationId xmlns:a16="http://schemas.microsoft.com/office/drawing/2014/main" id="{BF3FF8F2-78AD-5F45-A33A-F1A1D388B1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7299" y="3678671"/>
            <a:ext cx="1256700" cy="275252"/>
          </a:xfrm>
          <a:prstGeom prst="rect">
            <a:avLst/>
          </a:prstGeom>
        </p:spPr>
      </p:pic>
      <p:pic>
        <p:nvPicPr>
          <p:cNvPr id="47" name="Grafik 46">
            <a:hlinkClick r:id="" action="ppaction://noaction"/>
            <a:extLst>
              <a:ext uri="{FF2B5EF4-FFF2-40B4-BE49-F238E27FC236}">
                <a16:creationId xmlns:a16="http://schemas.microsoft.com/office/drawing/2014/main" id="{23BAA5C2-BA78-E44A-9EE5-F2B251CEA54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8408" y="2380719"/>
            <a:ext cx="1233407" cy="417689"/>
          </a:xfrm>
          <a:prstGeom prst="rect">
            <a:avLst/>
          </a:prstGeom>
        </p:spPr>
      </p:pic>
      <p:pic>
        <p:nvPicPr>
          <p:cNvPr id="48" name="Grafik 47">
            <a:hlinkClick r:id="" action="ppaction://noaction"/>
            <a:extLst>
              <a:ext uri="{FF2B5EF4-FFF2-40B4-BE49-F238E27FC236}">
                <a16:creationId xmlns:a16="http://schemas.microsoft.com/office/drawing/2014/main" id="{25F60043-302E-5241-9509-F725A20AEA9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9442" y="3514519"/>
            <a:ext cx="1403825" cy="416813"/>
          </a:xfrm>
          <a:prstGeom prst="rect">
            <a:avLst/>
          </a:prstGeom>
        </p:spPr>
      </p:pic>
      <p:pic>
        <p:nvPicPr>
          <p:cNvPr id="49" name="Grafik 48">
            <a:hlinkClick r:id="" action="ppaction://noaction"/>
            <a:extLst>
              <a:ext uri="{FF2B5EF4-FFF2-40B4-BE49-F238E27FC236}">
                <a16:creationId xmlns:a16="http://schemas.microsoft.com/office/drawing/2014/main" id="{AD56FBC2-AD5F-E047-AC48-741F325546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3823" y="4447404"/>
            <a:ext cx="689184" cy="863793"/>
          </a:xfrm>
          <a:prstGeom prst="rect">
            <a:avLst/>
          </a:prstGeom>
        </p:spPr>
      </p:pic>
      <p:pic>
        <p:nvPicPr>
          <p:cNvPr id="50" name="Grafik 49">
            <a:hlinkClick r:id="" action="ppaction://noaction"/>
            <a:extLst>
              <a:ext uri="{FF2B5EF4-FFF2-40B4-BE49-F238E27FC236}">
                <a16:creationId xmlns:a16="http://schemas.microsoft.com/office/drawing/2014/main" id="{8CB576A7-D008-AA42-8446-C1EA9489E49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7508" y="3453187"/>
            <a:ext cx="1179092" cy="621830"/>
          </a:xfrm>
          <a:prstGeom prst="rect">
            <a:avLst/>
          </a:prstGeom>
        </p:spPr>
      </p:pic>
      <p:pic>
        <p:nvPicPr>
          <p:cNvPr id="3" name="Grafik 2">
            <a:hlinkClick r:id="" action="ppaction://noaction"/>
            <a:extLst>
              <a:ext uri="{FF2B5EF4-FFF2-40B4-BE49-F238E27FC236}">
                <a16:creationId xmlns:a16="http://schemas.microsoft.com/office/drawing/2014/main" id="{FA97EE1B-349B-6448-A708-1F28A5755FC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46" y="4627506"/>
            <a:ext cx="1306986" cy="457089"/>
          </a:xfrm>
          <a:prstGeom prst="rect">
            <a:avLst/>
          </a:prstGeom>
        </p:spPr>
      </p:pic>
      <p:sp>
        <p:nvSpPr>
          <p:cNvPr id="20" name="Titel 8">
            <a:extLst>
              <a:ext uri="{FF2B5EF4-FFF2-40B4-BE49-F238E27FC236}">
                <a16:creationId xmlns:a16="http://schemas.microsoft.com/office/drawing/2014/main" id="{2C4D6397-D832-4929-B696-BB672F446F08}"/>
              </a:ext>
            </a:extLst>
          </p:cNvPr>
          <p:cNvSpPr txBox="1">
            <a:spLocks/>
          </p:cNvSpPr>
          <p:nvPr/>
        </p:nvSpPr>
        <p:spPr bwMode="gray">
          <a:xfrm>
            <a:off x="6876702" y="538283"/>
            <a:ext cx="5051946" cy="603425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6500" b="0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2400" b="1" dirty="0">
                <a:solidFill>
                  <a:srgbClr val="002060"/>
                </a:solidFill>
                <a:latin typeface="Arial"/>
              </a:rPr>
              <a:t>Nasi Partnerzy oferujący zrównoważone rozwiązania</a:t>
            </a:r>
            <a:endParaRPr kumimoji="0" lang="en-GB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pic>
        <p:nvPicPr>
          <p:cNvPr id="22" name="Grafik 21">
            <a:hlinkClick r:id="" action="ppaction://noaction"/>
            <a:extLst>
              <a:ext uri="{FF2B5EF4-FFF2-40B4-BE49-F238E27FC236}">
                <a16:creationId xmlns:a16="http://schemas.microsoft.com/office/drawing/2014/main" id="{3FAC3B19-FDB7-B4AF-4B4C-E8AF2703A4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FBB4BEB-6DD9-82E5-7EFD-1A8442C7F499}"/>
              </a:ext>
            </a:extLst>
          </p:cNvPr>
          <p:cNvSpPr txBox="1">
            <a:spLocks/>
          </p:cNvSpPr>
          <p:nvPr/>
        </p:nvSpPr>
        <p:spPr>
          <a:xfrm>
            <a:off x="522723" y="6296213"/>
            <a:ext cx="360053" cy="2087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70503-8B05-4D20-8F1F-7C533DF5B48E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" name="Imag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031E9601-61F0-6BCE-B7BE-EACFD5DD013F}"/>
              </a:ext>
            </a:extLst>
          </p:cNvPr>
          <p:cNvPicPr>
            <a:picLocks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6349" r="20562" b="6494"/>
          <a:stretch/>
        </p:blipFill>
        <p:spPr>
          <a:xfrm>
            <a:off x="11136560" y="284604"/>
            <a:ext cx="792088" cy="79208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pic>
        <p:nvPicPr>
          <p:cNvPr id="6" name="Grafik 1">
            <a:hlinkClick r:id="" action="ppaction://noaction"/>
            <a:extLst>
              <a:ext uri="{FF2B5EF4-FFF2-40B4-BE49-F238E27FC236}">
                <a16:creationId xmlns:a16="http://schemas.microsoft.com/office/drawing/2014/main" id="{FC6B4E32-59F2-FE9B-3142-E286FFB658A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5427" y="1256479"/>
            <a:ext cx="1136917" cy="787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5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643"/>
    </mc:Choice>
    <mc:Fallback xmlns="">
      <p:transition advTm="7643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hteck 64">
            <a:extLst>
              <a:ext uri="{FF2B5EF4-FFF2-40B4-BE49-F238E27FC236}">
                <a16:creationId xmlns:a16="http://schemas.microsoft.com/office/drawing/2014/main" id="{32A882C6-22E8-8E42-B547-9CD3BE26C32C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7030A0"/>
              </a:gs>
              <a:gs pos="58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0000"/>
              </a:lnSpc>
            </a:pPr>
            <a:r>
              <a:rPr lang="en-GB">
                <a:solidFill>
                  <a:schemeClr val="tx1"/>
                </a:solidFill>
              </a:rPr>
              <a:t>     </a:t>
            </a: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FE02A895-3E36-6B4F-A5B7-CC5FA31977D2}"/>
              </a:ext>
            </a:extLst>
          </p:cNvPr>
          <p:cNvSpPr txBox="1">
            <a:spLocks/>
          </p:cNvSpPr>
          <p:nvPr/>
        </p:nvSpPr>
        <p:spPr bwMode="gray">
          <a:xfrm>
            <a:off x="767401" y="158850"/>
            <a:ext cx="10153141" cy="7362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chemeClr val="bg1"/>
                </a:solidFill>
              </a:rPr>
              <a:t>Zrównoważone portfolio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7DBD06C-D199-3241-842C-A619249778D7}"/>
              </a:ext>
            </a:extLst>
          </p:cNvPr>
          <p:cNvSpPr/>
          <p:nvPr/>
        </p:nvSpPr>
        <p:spPr>
          <a:xfrm>
            <a:off x="4567340" y="1843164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5FB68E1-84DA-6949-88C9-A2E6E7077565}"/>
              </a:ext>
            </a:extLst>
          </p:cNvPr>
          <p:cNvSpPr/>
          <p:nvPr/>
        </p:nvSpPr>
        <p:spPr>
          <a:xfrm>
            <a:off x="4553177" y="1853636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60" name="ZoneTexte 21">
            <a:extLst>
              <a:ext uri="{FF2B5EF4-FFF2-40B4-BE49-F238E27FC236}">
                <a16:creationId xmlns:a16="http://schemas.microsoft.com/office/drawing/2014/main" id="{2388D784-7497-A34A-B916-E1F1A7296850}"/>
              </a:ext>
            </a:extLst>
          </p:cNvPr>
          <p:cNvSpPr txBox="1"/>
          <p:nvPr/>
        </p:nvSpPr>
        <p:spPr>
          <a:xfrm>
            <a:off x="5212353" y="1601233"/>
            <a:ext cx="1867523" cy="27699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ctr"/>
            <a:r>
              <a:rPr lang="fr-FR" sz="1200" b="1" dirty="0">
                <a:solidFill>
                  <a:schemeClr val="accent1"/>
                </a:solidFill>
              </a:rPr>
              <a:t>Mixed Plastic Waste</a:t>
            </a:r>
          </a:p>
        </p:txBody>
      </p:sp>
      <p:pic>
        <p:nvPicPr>
          <p:cNvPr id="33" name="Grafik 32">
            <a:hlinkClick r:id="" action="ppaction://noaction"/>
            <a:extLst>
              <a:ext uri="{FF2B5EF4-FFF2-40B4-BE49-F238E27FC236}">
                <a16:creationId xmlns:a16="http://schemas.microsoft.com/office/drawing/2014/main" id="{4B98C61A-D6A7-6445-E408-5E9715356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pic>
        <p:nvPicPr>
          <p:cNvPr id="36" name="Imag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DCE7A01-7D76-E79A-50EB-9DDB73C53357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6349" r="20562" b="6494"/>
          <a:stretch/>
        </p:blipFill>
        <p:spPr>
          <a:xfrm>
            <a:off x="11136560" y="284604"/>
            <a:ext cx="792088" cy="79208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72F17C6-EB6A-B84D-DA22-BBCFE1E1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>
                <a:solidFill>
                  <a:schemeClr val="bg1"/>
                </a:solidFill>
              </a:rPr>
              <a:t>15</a:t>
            </a:fld>
            <a:endParaRPr lang="de-DE">
              <a:solidFill>
                <a:schemeClr val="bg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625A92E-ADD7-812F-F093-49B46C8A2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01" y="885854"/>
            <a:ext cx="9105900" cy="838200"/>
          </a:xfrm>
          <a:prstGeom prst="rect">
            <a:avLst/>
          </a:prstGeom>
        </p:spPr>
      </p:pic>
      <p:grpSp>
        <p:nvGrpSpPr>
          <p:cNvPr id="2" name="Grupa 1">
            <a:extLst>
              <a:ext uri="{FF2B5EF4-FFF2-40B4-BE49-F238E27FC236}">
                <a16:creationId xmlns:a16="http://schemas.microsoft.com/office/drawing/2014/main" id="{9803CA7B-6C20-FBA2-80C5-9D582665DB60}"/>
              </a:ext>
            </a:extLst>
          </p:cNvPr>
          <p:cNvGrpSpPr/>
          <p:nvPr/>
        </p:nvGrpSpPr>
        <p:grpSpPr>
          <a:xfrm>
            <a:off x="767401" y="1785173"/>
            <a:ext cx="9105900" cy="4636043"/>
            <a:chOff x="830597" y="1771703"/>
            <a:chExt cx="9105900" cy="4636043"/>
          </a:xfrm>
        </p:grpSpPr>
        <p:pic>
          <p:nvPicPr>
            <p:cNvPr id="8" name="Obraz 7">
              <a:extLst>
                <a:ext uri="{FF2B5EF4-FFF2-40B4-BE49-F238E27FC236}">
                  <a16:creationId xmlns:a16="http://schemas.microsoft.com/office/drawing/2014/main" id="{5853C108-4596-083F-D3E7-873617A342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83" t="42096" r="2416"/>
            <a:stretch/>
          </p:blipFill>
          <p:spPr>
            <a:xfrm>
              <a:off x="830597" y="1771703"/>
              <a:ext cx="9105900" cy="1712413"/>
            </a:xfrm>
            <a:prstGeom prst="rect">
              <a:avLst/>
            </a:prstGeom>
          </p:spPr>
        </p:pic>
        <p:pic>
          <p:nvPicPr>
            <p:cNvPr id="10" name="Obraz 9">
              <a:extLst>
                <a:ext uri="{FF2B5EF4-FFF2-40B4-BE49-F238E27FC236}">
                  <a16:creationId xmlns:a16="http://schemas.microsoft.com/office/drawing/2014/main" id="{1F85D50D-B6A4-1F8F-F991-7083F60F1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762" r="1018"/>
            <a:stretch/>
          </p:blipFill>
          <p:spPr>
            <a:xfrm>
              <a:off x="830597" y="3394938"/>
              <a:ext cx="9105900" cy="301280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35689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hteck 64">
            <a:extLst>
              <a:ext uri="{FF2B5EF4-FFF2-40B4-BE49-F238E27FC236}">
                <a16:creationId xmlns:a16="http://schemas.microsoft.com/office/drawing/2014/main" id="{32A882C6-22E8-8E42-B547-9CD3BE26C32C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7030A0"/>
              </a:gs>
              <a:gs pos="58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0000"/>
              </a:lnSpc>
            </a:pPr>
            <a:r>
              <a:rPr lang="en-GB">
                <a:solidFill>
                  <a:schemeClr val="tx1"/>
                </a:solidFill>
              </a:rPr>
              <a:t>     </a:t>
            </a: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FE02A895-3E36-6B4F-A5B7-CC5FA31977D2}"/>
              </a:ext>
            </a:extLst>
          </p:cNvPr>
          <p:cNvSpPr txBox="1">
            <a:spLocks/>
          </p:cNvSpPr>
          <p:nvPr/>
        </p:nvSpPr>
        <p:spPr bwMode="gray">
          <a:xfrm>
            <a:off x="767401" y="158850"/>
            <a:ext cx="10153141" cy="7362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chemeClr val="bg1"/>
                </a:solidFill>
              </a:rPr>
              <a:t>Zrównoważone portfolio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7DBD06C-D199-3241-842C-A619249778D7}"/>
              </a:ext>
            </a:extLst>
          </p:cNvPr>
          <p:cNvSpPr/>
          <p:nvPr/>
        </p:nvSpPr>
        <p:spPr>
          <a:xfrm>
            <a:off x="4567340" y="1843164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5FB68E1-84DA-6949-88C9-A2E6E7077565}"/>
              </a:ext>
            </a:extLst>
          </p:cNvPr>
          <p:cNvSpPr/>
          <p:nvPr/>
        </p:nvSpPr>
        <p:spPr>
          <a:xfrm>
            <a:off x="4553177" y="1853636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60" name="ZoneTexte 21">
            <a:extLst>
              <a:ext uri="{FF2B5EF4-FFF2-40B4-BE49-F238E27FC236}">
                <a16:creationId xmlns:a16="http://schemas.microsoft.com/office/drawing/2014/main" id="{2388D784-7497-A34A-B916-E1F1A7296850}"/>
              </a:ext>
            </a:extLst>
          </p:cNvPr>
          <p:cNvSpPr txBox="1"/>
          <p:nvPr/>
        </p:nvSpPr>
        <p:spPr>
          <a:xfrm>
            <a:off x="5212353" y="1601233"/>
            <a:ext cx="1867523" cy="27699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ctr"/>
            <a:r>
              <a:rPr lang="fr-FR" sz="1200" b="1" dirty="0">
                <a:solidFill>
                  <a:schemeClr val="accent1"/>
                </a:solidFill>
              </a:rPr>
              <a:t>Mixed Plastic Waste</a:t>
            </a:r>
          </a:p>
        </p:txBody>
      </p:sp>
      <p:pic>
        <p:nvPicPr>
          <p:cNvPr id="33" name="Grafik 32">
            <a:hlinkClick r:id="" action="ppaction://noaction"/>
            <a:extLst>
              <a:ext uri="{FF2B5EF4-FFF2-40B4-BE49-F238E27FC236}">
                <a16:creationId xmlns:a16="http://schemas.microsoft.com/office/drawing/2014/main" id="{4B98C61A-D6A7-6445-E408-5E9715356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pic>
        <p:nvPicPr>
          <p:cNvPr id="36" name="Imag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DCE7A01-7D76-E79A-50EB-9DDB73C53357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6349" r="20562" b="6494"/>
          <a:stretch/>
        </p:blipFill>
        <p:spPr>
          <a:xfrm>
            <a:off x="11136560" y="284604"/>
            <a:ext cx="792088" cy="79208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72F17C6-EB6A-B84D-DA22-BBCFE1E1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>
                <a:solidFill>
                  <a:schemeClr val="bg1"/>
                </a:solidFill>
              </a:rPr>
              <a:t>16</a:t>
            </a:fld>
            <a:endParaRPr lang="de-DE">
              <a:solidFill>
                <a:schemeClr val="bg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625A92E-ADD7-812F-F093-49B46C8A2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01" y="885854"/>
            <a:ext cx="9105900" cy="8382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130DB680-54B7-221E-969E-8CB5BC88BC4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747" r="3598" b="3288"/>
          <a:stretch/>
        </p:blipFill>
        <p:spPr>
          <a:xfrm>
            <a:off x="767401" y="1775271"/>
            <a:ext cx="9105900" cy="4767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hteck 64">
            <a:extLst>
              <a:ext uri="{FF2B5EF4-FFF2-40B4-BE49-F238E27FC236}">
                <a16:creationId xmlns:a16="http://schemas.microsoft.com/office/drawing/2014/main" id="{32A882C6-22E8-8E42-B547-9CD3BE26C32C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7030A0"/>
              </a:gs>
              <a:gs pos="58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0000"/>
              </a:lnSpc>
            </a:pPr>
            <a:r>
              <a:rPr lang="en-GB">
                <a:solidFill>
                  <a:schemeClr val="tx1"/>
                </a:solidFill>
              </a:rPr>
              <a:t>     </a:t>
            </a: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FE02A895-3E36-6B4F-A5B7-CC5FA31977D2}"/>
              </a:ext>
            </a:extLst>
          </p:cNvPr>
          <p:cNvSpPr txBox="1">
            <a:spLocks/>
          </p:cNvSpPr>
          <p:nvPr/>
        </p:nvSpPr>
        <p:spPr bwMode="gray">
          <a:xfrm>
            <a:off x="767401" y="158850"/>
            <a:ext cx="10153141" cy="7362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chemeClr val="bg1"/>
                </a:solidFill>
              </a:rPr>
              <a:t>Zrównoważone portfolio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7DBD06C-D199-3241-842C-A619249778D7}"/>
              </a:ext>
            </a:extLst>
          </p:cNvPr>
          <p:cNvSpPr/>
          <p:nvPr/>
        </p:nvSpPr>
        <p:spPr>
          <a:xfrm>
            <a:off x="4567340" y="1843164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5FB68E1-84DA-6949-88C9-A2E6E7077565}"/>
              </a:ext>
            </a:extLst>
          </p:cNvPr>
          <p:cNvSpPr/>
          <p:nvPr/>
        </p:nvSpPr>
        <p:spPr>
          <a:xfrm>
            <a:off x="4553177" y="1853636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60" name="ZoneTexte 21">
            <a:extLst>
              <a:ext uri="{FF2B5EF4-FFF2-40B4-BE49-F238E27FC236}">
                <a16:creationId xmlns:a16="http://schemas.microsoft.com/office/drawing/2014/main" id="{2388D784-7497-A34A-B916-E1F1A7296850}"/>
              </a:ext>
            </a:extLst>
          </p:cNvPr>
          <p:cNvSpPr txBox="1"/>
          <p:nvPr/>
        </p:nvSpPr>
        <p:spPr>
          <a:xfrm>
            <a:off x="5212353" y="1601233"/>
            <a:ext cx="1867523" cy="27699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ctr"/>
            <a:r>
              <a:rPr lang="fr-FR" sz="1200" b="1" dirty="0">
                <a:solidFill>
                  <a:schemeClr val="accent1"/>
                </a:solidFill>
              </a:rPr>
              <a:t>Mixed Plastic Waste</a:t>
            </a:r>
          </a:p>
        </p:txBody>
      </p:sp>
      <p:pic>
        <p:nvPicPr>
          <p:cNvPr id="33" name="Grafik 32">
            <a:hlinkClick r:id="" action="ppaction://noaction"/>
            <a:extLst>
              <a:ext uri="{FF2B5EF4-FFF2-40B4-BE49-F238E27FC236}">
                <a16:creationId xmlns:a16="http://schemas.microsoft.com/office/drawing/2014/main" id="{4B98C61A-D6A7-6445-E408-5E9715356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pic>
        <p:nvPicPr>
          <p:cNvPr id="36" name="Imag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DCE7A01-7D76-E79A-50EB-9DDB73C53357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6349" r="20562" b="6494"/>
          <a:stretch/>
        </p:blipFill>
        <p:spPr>
          <a:xfrm>
            <a:off x="11136560" y="284604"/>
            <a:ext cx="792088" cy="79208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72F17C6-EB6A-B84D-DA22-BBCFE1E1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>
                <a:solidFill>
                  <a:schemeClr val="bg1"/>
                </a:solidFill>
              </a:rPr>
              <a:t>17</a:t>
            </a:fld>
            <a:endParaRPr lang="de-DE">
              <a:solidFill>
                <a:schemeClr val="bg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625A92E-ADD7-812F-F093-49B46C8A2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01" y="885854"/>
            <a:ext cx="9105900" cy="838200"/>
          </a:xfrm>
          <a:prstGeom prst="rect">
            <a:avLst/>
          </a:prstGeom>
        </p:spPr>
      </p:pic>
      <p:grpSp>
        <p:nvGrpSpPr>
          <p:cNvPr id="5" name="Grupa 4">
            <a:extLst>
              <a:ext uri="{FF2B5EF4-FFF2-40B4-BE49-F238E27FC236}">
                <a16:creationId xmlns:a16="http://schemas.microsoft.com/office/drawing/2014/main" id="{9C18E8E2-A1F4-FE41-3382-2D8E7421A6E5}"/>
              </a:ext>
            </a:extLst>
          </p:cNvPr>
          <p:cNvGrpSpPr/>
          <p:nvPr/>
        </p:nvGrpSpPr>
        <p:grpSpPr>
          <a:xfrm>
            <a:off x="767401" y="1776340"/>
            <a:ext cx="9105899" cy="4678323"/>
            <a:chOff x="830596" y="1798040"/>
            <a:chExt cx="9105899" cy="4678323"/>
          </a:xfrm>
        </p:grpSpPr>
        <p:pic>
          <p:nvPicPr>
            <p:cNvPr id="7" name="Obraz 6">
              <a:extLst>
                <a:ext uri="{FF2B5EF4-FFF2-40B4-BE49-F238E27FC236}">
                  <a16:creationId xmlns:a16="http://schemas.microsoft.com/office/drawing/2014/main" id="{9B8D2EE5-2AFA-7DD6-0067-FC694EEB0B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254" r="2595" b="61681"/>
            <a:stretch/>
          </p:blipFill>
          <p:spPr>
            <a:xfrm>
              <a:off x="830596" y="1798040"/>
              <a:ext cx="9105899" cy="1134984"/>
            </a:xfrm>
            <a:prstGeom prst="rect">
              <a:avLst/>
            </a:prstGeom>
          </p:spPr>
        </p:pic>
        <p:pic>
          <p:nvPicPr>
            <p:cNvPr id="9" name="Obraz 8">
              <a:extLst>
                <a:ext uri="{FF2B5EF4-FFF2-40B4-BE49-F238E27FC236}">
                  <a16:creationId xmlns:a16="http://schemas.microsoft.com/office/drawing/2014/main" id="{C6D03C39-8423-FDAC-5820-C9686A4C74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255" t="1131" r="1339" b="52082"/>
            <a:stretch/>
          </p:blipFill>
          <p:spPr>
            <a:xfrm>
              <a:off x="830596" y="2933024"/>
              <a:ext cx="9105899" cy="3543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01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hteck 64">
            <a:extLst>
              <a:ext uri="{FF2B5EF4-FFF2-40B4-BE49-F238E27FC236}">
                <a16:creationId xmlns:a16="http://schemas.microsoft.com/office/drawing/2014/main" id="{32A882C6-22E8-8E42-B547-9CD3BE26C32C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7030A0"/>
              </a:gs>
              <a:gs pos="58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0000"/>
              </a:lnSpc>
            </a:pPr>
            <a:r>
              <a:rPr lang="en-GB">
                <a:solidFill>
                  <a:schemeClr val="tx1"/>
                </a:solidFill>
              </a:rPr>
              <a:t>     </a:t>
            </a: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FE02A895-3E36-6B4F-A5B7-CC5FA31977D2}"/>
              </a:ext>
            </a:extLst>
          </p:cNvPr>
          <p:cNvSpPr txBox="1">
            <a:spLocks/>
          </p:cNvSpPr>
          <p:nvPr/>
        </p:nvSpPr>
        <p:spPr bwMode="gray">
          <a:xfrm>
            <a:off x="767401" y="158850"/>
            <a:ext cx="10153141" cy="7362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sz="3600" dirty="0">
                <a:solidFill>
                  <a:schemeClr val="bg1"/>
                </a:solidFill>
              </a:rPr>
              <a:t>Zrównoważone portfolio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7DBD06C-D199-3241-842C-A619249778D7}"/>
              </a:ext>
            </a:extLst>
          </p:cNvPr>
          <p:cNvSpPr/>
          <p:nvPr/>
        </p:nvSpPr>
        <p:spPr>
          <a:xfrm>
            <a:off x="4567340" y="1843164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5FB68E1-84DA-6949-88C9-A2E6E7077565}"/>
              </a:ext>
            </a:extLst>
          </p:cNvPr>
          <p:cNvSpPr/>
          <p:nvPr/>
        </p:nvSpPr>
        <p:spPr>
          <a:xfrm>
            <a:off x="4553177" y="1853636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60" name="ZoneTexte 21">
            <a:extLst>
              <a:ext uri="{FF2B5EF4-FFF2-40B4-BE49-F238E27FC236}">
                <a16:creationId xmlns:a16="http://schemas.microsoft.com/office/drawing/2014/main" id="{2388D784-7497-A34A-B916-E1F1A7296850}"/>
              </a:ext>
            </a:extLst>
          </p:cNvPr>
          <p:cNvSpPr txBox="1"/>
          <p:nvPr/>
        </p:nvSpPr>
        <p:spPr>
          <a:xfrm>
            <a:off x="5212353" y="1601233"/>
            <a:ext cx="1867523" cy="27699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ctr"/>
            <a:r>
              <a:rPr lang="fr-FR" sz="1200" b="1" dirty="0">
                <a:solidFill>
                  <a:schemeClr val="accent1"/>
                </a:solidFill>
              </a:rPr>
              <a:t>Mixed Plastic Waste</a:t>
            </a:r>
          </a:p>
        </p:txBody>
      </p:sp>
      <p:pic>
        <p:nvPicPr>
          <p:cNvPr id="33" name="Grafik 32">
            <a:hlinkClick r:id="" action="ppaction://noaction"/>
            <a:extLst>
              <a:ext uri="{FF2B5EF4-FFF2-40B4-BE49-F238E27FC236}">
                <a16:creationId xmlns:a16="http://schemas.microsoft.com/office/drawing/2014/main" id="{4B98C61A-D6A7-6445-E408-5E9715356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pic>
        <p:nvPicPr>
          <p:cNvPr id="36" name="Imag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DCE7A01-7D76-E79A-50EB-9DDB73C53357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6349" r="20562" b="6494"/>
          <a:stretch/>
        </p:blipFill>
        <p:spPr>
          <a:xfrm>
            <a:off x="11136560" y="284604"/>
            <a:ext cx="792088" cy="79208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72F17C6-EB6A-B84D-DA22-BBCFE1E1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>
                <a:solidFill>
                  <a:schemeClr val="bg1"/>
                </a:solidFill>
              </a:rPr>
              <a:t>18</a:t>
            </a:fld>
            <a:endParaRPr lang="de-DE">
              <a:solidFill>
                <a:schemeClr val="bg1"/>
              </a:solidFill>
            </a:endParaRP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9625A92E-ADD7-812F-F093-49B46C8A20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01" y="885854"/>
            <a:ext cx="9105900" cy="838200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F5EBAF11-8F9B-8E65-8BC9-ED6E4FB394C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50000"/>
          <a:stretch/>
        </p:blipFill>
        <p:spPr>
          <a:xfrm>
            <a:off x="767401" y="1771526"/>
            <a:ext cx="9137868" cy="3676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64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71">
            <a:extLst>
              <a:ext uri="{FF2B5EF4-FFF2-40B4-BE49-F238E27FC236}">
                <a16:creationId xmlns:a16="http://schemas.microsoft.com/office/drawing/2014/main" id="{1C7C3EC3-A37B-5DE6-FAAC-028C1D1AE287}"/>
              </a:ext>
            </a:extLst>
          </p:cNvPr>
          <p:cNvSpPr/>
          <p:nvPr/>
        </p:nvSpPr>
        <p:spPr>
          <a:xfrm>
            <a:off x="-1521" y="6115091"/>
            <a:ext cx="12192000" cy="6120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67DBD06C-D199-3241-842C-A619249778D7}"/>
              </a:ext>
            </a:extLst>
          </p:cNvPr>
          <p:cNvSpPr/>
          <p:nvPr/>
        </p:nvSpPr>
        <p:spPr>
          <a:xfrm>
            <a:off x="4567340" y="1843164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5FB68E1-84DA-6949-88C9-A2E6E7077565}"/>
              </a:ext>
            </a:extLst>
          </p:cNvPr>
          <p:cNvSpPr/>
          <p:nvPr/>
        </p:nvSpPr>
        <p:spPr>
          <a:xfrm>
            <a:off x="4553177" y="1853636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pic>
        <p:nvPicPr>
          <p:cNvPr id="33" name="Grafik 32">
            <a:hlinkClick r:id="" action="ppaction://noaction"/>
            <a:extLst>
              <a:ext uri="{FF2B5EF4-FFF2-40B4-BE49-F238E27FC236}">
                <a16:creationId xmlns:a16="http://schemas.microsoft.com/office/drawing/2014/main" id="{4B98C61A-D6A7-6445-E408-5E9715356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pic>
        <p:nvPicPr>
          <p:cNvPr id="36" name="Imag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DCE7A01-7D76-E79A-50EB-9DDB73C53357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6349" r="20562" b="6494"/>
          <a:stretch/>
        </p:blipFill>
        <p:spPr>
          <a:xfrm>
            <a:off x="11136560" y="284604"/>
            <a:ext cx="792088" cy="79208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Titel 4">
            <a:extLst>
              <a:ext uri="{FF2B5EF4-FFF2-40B4-BE49-F238E27FC236}">
                <a16:creationId xmlns:a16="http://schemas.microsoft.com/office/drawing/2014/main" id="{7DECF819-8F54-9844-2D35-7A16D0E3A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95300"/>
            <a:ext cx="11017250" cy="936000"/>
          </a:xfrm>
        </p:spPr>
        <p:txBody>
          <a:bodyPr/>
          <a:lstStyle/>
          <a:p>
            <a:r>
              <a:rPr lang="pl-PL" dirty="0"/>
              <a:t>Przykłady zastosowań 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72F17C6-EB6A-B84D-DA22-BBCFE1E1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75" y="6388573"/>
            <a:ext cx="360053" cy="208780"/>
          </a:xfrm>
        </p:spPr>
        <p:txBody>
          <a:bodyPr/>
          <a:lstStyle/>
          <a:p>
            <a:fld id="{2D470503-8B05-4D20-8F1F-7C533DF5B48E}" type="slidenum">
              <a:rPr lang="de-DE" smtClean="0"/>
              <a:pPr/>
              <a:t>19</a:t>
            </a:fld>
            <a:endParaRPr lang="de-DE"/>
          </a:p>
        </p:txBody>
      </p:sp>
      <p:pic>
        <p:nvPicPr>
          <p:cNvPr id="5" name="Grafik 3" descr="Ein Bild, das Gerät enthält.&#10;&#10;Automatisch generierte Beschreibung">
            <a:extLst>
              <a:ext uri="{FF2B5EF4-FFF2-40B4-BE49-F238E27FC236}">
                <a16:creationId xmlns:a16="http://schemas.microsoft.com/office/drawing/2014/main" id="{136CFD0D-F77A-9B14-C608-F7EAC785B4C1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0850"/>
            <a:ext cx="1671434" cy="1114289"/>
          </a:xfrm>
          <a:prstGeom prst="rect">
            <a:avLst/>
          </a:prstGeom>
        </p:spPr>
      </p:pic>
      <p:pic>
        <p:nvPicPr>
          <p:cNvPr id="7" name="D54F5875-E2B4-4236-8D5D-6CAAD2AEB273">
            <a:extLst>
              <a:ext uri="{FF2B5EF4-FFF2-40B4-BE49-F238E27FC236}">
                <a16:creationId xmlns:a16="http://schemas.microsoft.com/office/drawing/2014/main" id="{90F4D680-82D3-EA13-567D-A0BA07A77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08047">
            <a:off x="1038296" y="1324881"/>
            <a:ext cx="1828840" cy="121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BCF2B2AF-4EBA-CF21-4776-6EA78BA6BB13}"/>
              </a:ext>
            </a:extLst>
          </p:cNvPr>
          <p:cNvSpPr txBox="1">
            <a:spLocks/>
          </p:cNvSpPr>
          <p:nvPr/>
        </p:nvSpPr>
        <p:spPr bwMode="gray">
          <a:xfrm>
            <a:off x="126615" y="2942758"/>
            <a:ext cx="3652202" cy="15232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0663" indent="-22066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925" indent="-2206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2127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7125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WIC PP</a:t>
            </a:r>
          </a:p>
          <a:p>
            <a:pPr marL="448945" lvl="1" indent="-220345"/>
            <a:r>
              <a:rPr lang="pl-PL" sz="1400" dirty="0"/>
              <a:t>Uchwyt odkurzacza </a:t>
            </a:r>
            <a:r>
              <a:rPr lang="en-US" sz="1400" dirty="0"/>
              <a:t>&amp; </a:t>
            </a:r>
            <a:r>
              <a:rPr lang="pl-PL" sz="1400" dirty="0"/>
              <a:t>obudowa wewnętrzna</a:t>
            </a:r>
            <a:endParaRPr lang="en-US" sz="1400" dirty="0"/>
          </a:p>
          <a:p>
            <a:pPr marL="448945" lvl="1" indent="-220345"/>
            <a:r>
              <a:rPr lang="pl-PL" sz="1400" dirty="0" err="1"/>
              <a:t>Recyklingowane</a:t>
            </a:r>
            <a:r>
              <a:rPr lang="pl-PL" sz="1400" dirty="0"/>
              <a:t> włókno węglowe</a:t>
            </a:r>
            <a:endParaRPr lang="en-US" sz="1400" dirty="0"/>
          </a:p>
          <a:p>
            <a:pPr marL="448945" lvl="1" indent="-220345"/>
            <a:r>
              <a:rPr lang="pl-PL" sz="1400" dirty="0"/>
              <a:t>Wysoka sztywność</a:t>
            </a:r>
            <a:endParaRPr lang="en-US" sz="1400" dirty="0"/>
          </a:p>
          <a:p>
            <a:pPr marL="448945" lvl="1" indent="-220345"/>
            <a:r>
              <a:rPr lang="pl-PL" sz="1400" dirty="0" err="1"/>
              <a:t>Redukacja</a:t>
            </a:r>
            <a:r>
              <a:rPr lang="pl-PL" sz="1400" dirty="0"/>
              <a:t> wagi o 30%</a:t>
            </a:r>
            <a:endParaRPr lang="en-US" sz="1400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BBEEDAD4-C277-32D7-2633-2C4CB40687F2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820" y="2999752"/>
            <a:ext cx="1910106" cy="1513852"/>
          </a:xfrm>
          <a:prstGeom prst="rect">
            <a:avLst/>
          </a:prstGeom>
        </p:spPr>
      </p:pic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82C8A84C-4825-8A2B-6A03-BEABCC1679EF}"/>
              </a:ext>
            </a:extLst>
          </p:cNvPr>
          <p:cNvSpPr txBox="1">
            <a:spLocks/>
          </p:cNvSpPr>
          <p:nvPr/>
        </p:nvSpPr>
        <p:spPr bwMode="gray">
          <a:xfrm>
            <a:off x="2900866" y="5050184"/>
            <a:ext cx="4113806" cy="15232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0663" indent="-22066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925" indent="-2206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2127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7125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 err="1"/>
              <a:t>Altech</a:t>
            </a:r>
            <a:r>
              <a:rPr lang="en-US" sz="1400" b="1" baseline="30000" dirty="0"/>
              <a:t>®</a:t>
            </a:r>
            <a:r>
              <a:rPr lang="en-US" sz="1400" b="1" dirty="0"/>
              <a:t> PA6 ECO </a:t>
            </a:r>
            <a:endParaRPr lang="pl-PL" sz="1400" b="1" dirty="0"/>
          </a:p>
          <a:p>
            <a:pPr marL="448945" lvl="1" indent="-220345"/>
            <a:r>
              <a:rPr lang="pl-PL" sz="1400" dirty="0"/>
              <a:t>Część wiązania snowboardowego</a:t>
            </a:r>
            <a:r>
              <a:rPr lang="en-US" sz="1400" dirty="0"/>
              <a:t>,</a:t>
            </a:r>
            <a:r>
              <a:rPr lang="pl-PL" sz="1400" dirty="0"/>
              <a:t> płyta bezpośrednio zamontowana na desce</a:t>
            </a:r>
            <a:r>
              <a:rPr lang="en-US" sz="1400" dirty="0"/>
              <a:t> </a:t>
            </a:r>
          </a:p>
          <a:p>
            <a:pPr marL="448945" lvl="1" indent="-220345"/>
            <a:r>
              <a:rPr lang="pl-PL" sz="1400" dirty="0"/>
              <a:t>Wysoka udarność w niskich temperaturach</a:t>
            </a:r>
            <a:endParaRPr lang="en-US" sz="1400" dirty="0"/>
          </a:p>
          <a:p>
            <a:pPr marL="448945" lvl="1" indent="-220345"/>
            <a:r>
              <a:rPr lang="pl-PL" sz="1400" dirty="0"/>
              <a:t>Wysoka jakość powierzchni</a:t>
            </a:r>
          </a:p>
          <a:p>
            <a:pPr marL="448945" lvl="1" indent="-220345"/>
            <a:r>
              <a:rPr lang="pl-PL" sz="1400" dirty="0"/>
              <a:t>Zmniejszony ślad węglowy o 85%</a:t>
            </a:r>
            <a:endParaRPr lang="en-US" sz="1400" dirty="0"/>
          </a:p>
          <a:p>
            <a:pPr marL="448945" lvl="1" indent="-220345"/>
            <a:endParaRPr lang="en-US" sz="1400" dirty="0"/>
          </a:p>
        </p:txBody>
      </p:sp>
      <p:grpSp>
        <p:nvGrpSpPr>
          <p:cNvPr id="16" name="Grupa 15">
            <a:extLst>
              <a:ext uri="{FF2B5EF4-FFF2-40B4-BE49-F238E27FC236}">
                <a16:creationId xmlns:a16="http://schemas.microsoft.com/office/drawing/2014/main" id="{6451652F-D8F3-A050-C28A-C75086D69AF2}"/>
              </a:ext>
            </a:extLst>
          </p:cNvPr>
          <p:cNvGrpSpPr/>
          <p:nvPr/>
        </p:nvGrpSpPr>
        <p:grpSpPr>
          <a:xfrm>
            <a:off x="5727974" y="1020850"/>
            <a:ext cx="2202770" cy="1704486"/>
            <a:chOff x="8026499" y="765412"/>
            <a:chExt cx="2202770" cy="1704486"/>
          </a:xfrm>
        </p:grpSpPr>
        <p:pic>
          <p:nvPicPr>
            <p:cNvPr id="15" name="Grafik 20">
              <a:extLst>
                <a:ext uri="{FF2B5EF4-FFF2-40B4-BE49-F238E27FC236}">
                  <a16:creationId xmlns:a16="http://schemas.microsoft.com/office/drawing/2014/main" id="{E6767C60-5137-4838-3B5F-9DDD2A11A2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266281" y="1606014"/>
              <a:ext cx="910060" cy="863884"/>
            </a:xfrm>
            <a:prstGeom prst="rect">
              <a:avLst/>
            </a:prstGeom>
          </p:spPr>
        </p:pic>
        <p:pic>
          <p:nvPicPr>
            <p:cNvPr id="11" name="Grafik 10" descr="Ein Bild, das schwarz enthält.&#10;&#10;Automatisch generierte Beschreibung">
              <a:extLst>
                <a:ext uri="{FF2B5EF4-FFF2-40B4-BE49-F238E27FC236}">
                  <a16:creationId xmlns:a16="http://schemas.microsoft.com/office/drawing/2014/main" id="{CC3773A5-62E7-F7A4-3965-B3EA9A9C2B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26499" y="1017144"/>
              <a:ext cx="614701" cy="450158"/>
            </a:xfrm>
            <a:prstGeom prst="rect">
              <a:avLst/>
            </a:prstGeom>
          </p:spPr>
        </p:pic>
        <p:pic>
          <p:nvPicPr>
            <p:cNvPr id="12" name="Grafik 12" descr="Ein Bild, das Text, Whiteboard enthält.&#10;&#10;Automatisch generierte Beschreibung">
              <a:extLst>
                <a:ext uri="{FF2B5EF4-FFF2-40B4-BE49-F238E27FC236}">
                  <a16:creationId xmlns:a16="http://schemas.microsoft.com/office/drawing/2014/main" id="{9E9DEA01-1DB0-9253-6058-D20C0598D96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21311" y="794710"/>
              <a:ext cx="327441" cy="852102"/>
            </a:xfrm>
            <a:prstGeom prst="rect">
              <a:avLst/>
            </a:prstGeom>
          </p:spPr>
        </p:pic>
        <p:pic>
          <p:nvPicPr>
            <p:cNvPr id="13" name="Grafik 18">
              <a:extLst>
                <a:ext uri="{FF2B5EF4-FFF2-40B4-BE49-F238E27FC236}">
                  <a16:creationId xmlns:a16="http://schemas.microsoft.com/office/drawing/2014/main" id="{ED0D63E3-64C9-BB5B-DD21-1EFD36895E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182594" y="765412"/>
              <a:ext cx="1046675" cy="791736"/>
            </a:xfrm>
            <a:prstGeom prst="rect">
              <a:avLst/>
            </a:prstGeom>
          </p:spPr>
        </p:pic>
        <p:pic>
          <p:nvPicPr>
            <p:cNvPr id="14" name="Grafik 2">
              <a:extLst>
                <a:ext uri="{FF2B5EF4-FFF2-40B4-BE49-F238E27FC236}">
                  <a16:creationId xmlns:a16="http://schemas.microsoft.com/office/drawing/2014/main" id="{E7EBC141-714C-82EC-D7A1-CB3D139A79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444" b="47419"/>
            <a:stretch/>
          </p:blipFill>
          <p:spPr bwMode="auto">
            <a:xfrm>
              <a:off x="8827880" y="1649800"/>
              <a:ext cx="696921" cy="58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Inhaltsplatzhalter 5">
            <a:extLst>
              <a:ext uri="{FF2B5EF4-FFF2-40B4-BE49-F238E27FC236}">
                <a16:creationId xmlns:a16="http://schemas.microsoft.com/office/drawing/2014/main" id="{3B18823A-71FB-5E8C-F68B-17F991BCA8FB}"/>
              </a:ext>
            </a:extLst>
          </p:cNvPr>
          <p:cNvSpPr txBox="1">
            <a:spLocks/>
          </p:cNvSpPr>
          <p:nvPr/>
        </p:nvSpPr>
        <p:spPr bwMode="gray">
          <a:xfrm>
            <a:off x="8211543" y="1519494"/>
            <a:ext cx="4117263" cy="11008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0663" indent="-22066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925" indent="-2206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2127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7125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400" b="1" dirty="0" err="1"/>
              <a:t>Altech</a:t>
            </a:r>
            <a:r>
              <a:rPr lang="en-US" sz="1400" b="1" baseline="30000" dirty="0"/>
              <a:t>®</a:t>
            </a:r>
            <a:r>
              <a:rPr lang="de-DE" sz="1400" b="1" dirty="0"/>
              <a:t> PP-B ECO</a:t>
            </a:r>
            <a:endParaRPr lang="en-US" sz="1400" b="1" dirty="0"/>
          </a:p>
          <a:p>
            <a:pPr marL="448945" lvl="1" indent="-220345"/>
            <a:r>
              <a:rPr lang="pl-PL" sz="1400" dirty="0"/>
              <a:t>System przechowywania narzędzi ogrodniczych i uchwyt na nożyczki do ziół</a:t>
            </a:r>
          </a:p>
          <a:p>
            <a:pPr marL="448945" lvl="1" indent="-220345"/>
            <a:r>
              <a:rPr lang="en-US" sz="1400" dirty="0"/>
              <a:t>100% PP PCR</a:t>
            </a:r>
          </a:p>
          <a:p>
            <a:pPr marL="448945" lvl="1" indent="-220345"/>
            <a:r>
              <a:rPr lang="pl-PL" sz="1400" dirty="0"/>
              <a:t>Wysoka wytrzymałość</a:t>
            </a:r>
            <a:endParaRPr lang="en-US" sz="1400" dirty="0"/>
          </a:p>
        </p:txBody>
      </p:sp>
      <p:pic>
        <p:nvPicPr>
          <p:cNvPr id="23" name="Picture 6" descr="A group of cell phones&#10;&#10;Description automatically generated">
            <a:extLst>
              <a:ext uri="{FF2B5EF4-FFF2-40B4-BE49-F238E27FC236}">
                <a16:creationId xmlns:a16="http://schemas.microsoft.com/office/drawing/2014/main" id="{0DEC9C57-8F14-4BD0-3F27-26DCDB292BA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6279" y="2999752"/>
            <a:ext cx="1699884" cy="2051326"/>
          </a:xfrm>
          <a:prstGeom prst="rect">
            <a:avLst/>
          </a:prstGeom>
        </p:spPr>
      </p:pic>
      <p:sp>
        <p:nvSpPr>
          <p:cNvPr id="24" name="Inhaltsplatzhalter 5">
            <a:extLst>
              <a:ext uri="{FF2B5EF4-FFF2-40B4-BE49-F238E27FC236}">
                <a16:creationId xmlns:a16="http://schemas.microsoft.com/office/drawing/2014/main" id="{94E2101C-A2B2-30ED-1F4B-632A9BC58FCB}"/>
              </a:ext>
            </a:extLst>
          </p:cNvPr>
          <p:cNvSpPr txBox="1">
            <a:spLocks/>
          </p:cNvSpPr>
          <p:nvPr/>
        </p:nvSpPr>
        <p:spPr bwMode="gray">
          <a:xfrm>
            <a:off x="8572000" y="4513604"/>
            <a:ext cx="3652202" cy="15232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0663" indent="-22066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925" indent="-2206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2127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7125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 err="1"/>
              <a:t>Altech</a:t>
            </a:r>
            <a:r>
              <a:rPr lang="pl-PL" sz="1400" b="1" dirty="0"/>
              <a:t>® PC ECO</a:t>
            </a:r>
          </a:p>
          <a:p>
            <a:pPr lvl="1">
              <a:defRPr/>
            </a:pPr>
            <a:r>
              <a:rPr lang="pl-PL" sz="1400" dirty="0">
                <a:solidFill>
                  <a:sysClr val="windowText" lastClr="000000"/>
                </a:solidFill>
              </a:rPr>
              <a:t>Obudowa telefonu</a:t>
            </a:r>
          </a:p>
          <a:p>
            <a:pPr marL="448945" lvl="1" indent="-220345"/>
            <a:r>
              <a:rPr lang="de-DE" sz="1400" dirty="0"/>
              <a:t>100% PCR PC</a:t>
            </a:r>
          </a:p>
          <a:p>
            <a:pPr marL="448945" lvl="1" indent="-220345"/>
            <a:r>
              <a:rPr lang="pl-PL" sz="1400" dirty="0"/>
              <a:t>Możliwość malowania</a:t>
            </a:r>
          </a:p>
          <a:p>
            <a:pPr marL="448945" lvl="1" indent="-220345"/>
            <a:r>
              <a:rPr lang="pl-PL" sz="1400" dirty="0"/>
              <a:t>Wysoka jakość powierzchni</a:t>
            </a:r>
          </a:p>
          <a:p>
            <a:pPr marL="448945" lvl="1" indent="-220345"/>
            <a:r>
              <a:rPr lang="pl-PL" sz="1400" dirty="0"/>
              <a:t>Wysoka udarność</a:t>
            </a:r>
            <a:endParaRPr lang="en-US" sz="1400" dirty="0"/>
          </a:p>
          <a:p>
            <a:pPr marL="448945" lvl="1" indent="-220345"/>
            <a:endParaRPr lang="en-US" sz="1400" dirty="0"/>
          </a:p>
        </p:txBody>
      </p:sp>
      <p:pic>
        <p:nvPicPr>
          <p:cNvPr id="6" name="Grafik 10">
            <a:hlinkClick r:id="rId15" action="ppaction://hlinksldjump"/>
            <a:extLst>
              <a:ext uri="{FF2B5EF4-FFF2-40B4-BE49-F238E27FC236}">
                <a16:creationId xmlns:a16="http://schemas.microsoft.com/office/drawing/2014/main" id="{49760FFA-0F99-9CBC-B17B-C4FFB76EF1B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935228" y="6389360"/>
            <a:ext cx="1689669" cy="2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36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hteck 64">
            <a:extLst>
              <a:ext uri="{FF2B5EF4-FFF2-40B4-BE49-F238E27FC236}">
                <a16:creationId xmlns:a16="http://schemas.microsoft.com/office/drawing/2014/main" id="{52B962E2-3815-14A1-8C00-21A6CEB89F2C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7030A0"/>
              </a:gs>
              <a:gs pos="58000">
                <a:srgbClr val="002859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0000"/>
              </a:lnSpc>
            </a:pPr>
            <a:r>
              <a:rPr lang="en-GB">
                <a:solidFill>
                  <a:schemeClr val="tx1"/>
                </a:solidFill>
              </a:rPr>
              <a:t>     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1B4EC53-1918-42B8-8D2F-A3AF10BA9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Struktura grupy Otto-</a:t>
            </a:r>
            <a:r>
              <a:rPr lang="pl-PL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Krahn</a:t>
            </a:r>
            <a:r>
              <a:rPr lang="pl-PL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6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Group</a:t>
            </a:r>
            <a:endParaRPr lang="en-US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325ECBAC-C5D1-8E12-9C26-AE6A427A8220}"/>
              </a:ext>
            </a:extLst>
          </p:cNvPr>
          <p:cNvGrpSpPr/>
          <p:nvPr/>
        </p:nvGrpSpPr>
        <p:grpSpPr>
          <a:xfrm>
            <a:off x="597637" y="3402703"/>
            <a:ext cx="10799256" cy="832931"/>
            <a:chOff x="706537" y="3800323"/>
            <a:chExt cx="10799256" cy="832931"/>
          </a:xfrm>
        </p:grpSpPr>
        <p:cxnSp>
          <p:nvCxnSpPr>
            <p:cNvPr id="6" name="Gerade Verbindung mit Pfeil 5">
              <a:extLst>
                <a:ext uri="{FF2B5EF4-FFF2-40B4-BE49-F238E27FC236}">
                  <a16:creationId xmlns:a16="http://schemas.microsoft.com/office/drawing/2014/main" id="{E6CEA2F7-9A71-051C-C400-800632DA394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909207" y="4101510"/>
              <a:ext cx="0" cy="531744"/>
            </a:xfrm>
            <a:prstGeom prst="straightConnector1">
              <a:avLst/>
            </a:prstGeom>
            <a:ln w="19050">
              <a:solidFill>
                <a:srgbClr val="A6A6A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Eckige Klammer links 13">
              <a:extLst>
                <a:ext uri="{FF2B5EF4-FFF2-40B4-BE49-F238E27FC236}">
                  <a16:creationId xmlns:a16="http://schemas.microsoft.com/office/drawing/2014/main" id="{47C46053-3801-C8F2-47D9-B690A262A14D}"/>
                </a:ext>
              </a:extLst>
            </p:cNvPr>
            <p:cNvSpPr/>
            <p:nvPr/>
          </p:nvSpPr>
          <p:spPr>
            <a:xfrm rot="16200000">
              <a:off x="5954434" y="-1447574"/>
              <a:ext cx="303462" cy="10799256"/>
            </a:xfrm>
            <a:prstGeom prst="leftBracket">
              <a:avLst/>
            </a:prstGeom>
            <a:ln w="19050">
              <a:solidFill>
                <a:srgbClr val="A6A6A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5" name="Gerade Verbindung mit Pfeil 14">
              <a:extLst>
                <a:ext uri="{FF2B5EF4-FFF2-40B4-BE49-F238E27FC236}">
                  <a16:creationId xmlns:a16="http://schemas.microsoft.com/office/drawing/2014/main" id="{6E1731E9-09D4-23FD-A0C2-CC046C4FABF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420407" y="4095315"/>
              <a:ext cx="0" cy="531744"/>
            </a:xfrm>
            <a:prstGeom prst="straightConnector1">
              <a:avLst/>
            </a:prstGeom>
            <a:ln w="19050">
              <a:solidFill>
                <a:srgbClr val="A6A6A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mit Pfeil 15">
              <a:extLst>
                <a:ext uri="{FF2B5EF4-FFF2-40B4-BE49-F238E27FC236}">
                  <a16:creationId xmlns:a16="http://schemas.microsoft.com/office/drawing/2014/main" id="{1239F673-EAC3-D86C-21C8-881B942C3B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92607" y="4095806"/>
              <a:ext cx="0" cy="531744"/>
            </a:xfrm>
            <a:prstGeom prst="straightConnector1">
              <a:avLst/>
            </a:prstGeom>
            <a:ln w="19050">
              <a:solidFill>
                <a:srgbClr val="A6A6A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 Verbindung mit Pfeil 16">
              <a:extLst>
                <a:ext uri="{FF2B5EF4-FFF2-40B4-BE49-F238E27FC236}">
                  <a16:creationId xmlns:a16="http://schemas.microsoft.com/office/drawing/2014/main" id="{EE0FFCF9-3213-AA87-2E3A-7A68FFF3C5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4807" y="4095806"/>
              <a:ext cx="0" cy="531744"/>
            </a:xfrm>
            <a:prstGeom prst="straightConnector1">
              <a:avLst/>
            </a:prstGeom>
            <a:ln w="19050">
              <a:solidFill>
                <a:srgbClr val="A6A6A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>
              <a:extLst>
                <a:ext uri="{FF2B5EF4-FFF2-40B4-BE49-F238E27FC236}">
                  <a16:creationId xmlns:a16="http://schemas.microsoft.com/office/drawing/2014/main" id="{EC39DA4E-E761-AD55-5BDD-4422FD7CB6B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37007" y="4095806"/>
              <a:ext cx="0" cy="531744"/>
            </a:xfrm>
            <a:prstGeom prst="straightConnector1">
              <a:avLst/>
            </a:prstGeom>
            <a:ln w="19050">
              <a:solidFill>
                <a:srgbClr val="A6A6A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 Verbindung mit Pfeil 18">
              <a:extLst>
                <a:ext uri="{FF2B5EF4-FFF2-40B4-BE49-F238E27FC236}">
                  <a16:creationId xmlns:a16="http://schemas.microsoft.com/office/drawing/2014/main" id="{D29A2461-2FEB-592E-A4AB-47D6AD65AD3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781771" y="4095806"/>
              <a:ext cx="0" cy="531744"/>
            </a:xfrm>
            <a:prstGeom prst="straightConnector1">
              <a:avLst/>
            </a:prstGeom>
            <a:ln w="19050">
              <a:solidFill>
                <a:srgbClr val="A6A6A6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336E0E95-D46B-4C7A-84CE-8CA722135A08}"/>
              </a:ext>
            </a:extLst>
          </p:cNvPr>
          <p:cNvGrpSpPr/>
          <p:nvPr/>
        </p:nvGrpSpPr>
        <p:grpSpPr>
          <a:xfrm>
            <a:off x="491755" y="1796306"/>
            <a:ext cx="11011020" cy="1645921"/>
            <a:chOff x="593351" y="2193926"/>
            <a:chExt cx="11011020" cy="1645921"/>
          </a:xfrm>
        </p:grpSpPr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70D674EB-3023-18B9-C4D2-8A85240E6BA6}"/>
                </a:ext>
              </a:extLst>
            </p:cNvPr>
            <p:cNvSpPr txBox="1"/>
            <p:nvPr/>
          </p:nvSpPr>
          <p:spPr>
            <a:xfrm>
              <a:off x="598172" y="2193926"/>
              <a:ext cx="1644471" cy="1556387"/>
            </a:xfrm>
            <a:prstGeom prst="rect">
              <a:avLst/>
            </a:prstGeom>
            <a:solidFill>
              <a:srgbClr val="00286C"/>
            </a:solidFill>
            <a:ln>
              <a:solidFill>
                <a:srgbClr val="A6A6A6"/>
              </a:solidFill>
            </a:ln>
          </p:spPr>
          <p:txBody>
            <a:bodyPr wrap="square" lIns="288000" tIns="216000" rIns="180000" bIns="54000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D218655C-3BE5-809D-F004-BE317B6B0002}"/>
                </a:ext>
              </a:extLst>
            </p:cNvPr>
            <p:cNvSpPr txBox="1"/>
            <p:nvPr/>
          </p:nvSpPr>
          <p:spPr>
            <a:xfrm>
              <a:off x="4342572" y="2193926"/>
              <a:ext cx="1644471" cy="1556387"/>
            </a:xfrm>
            <a:prstGeom prst="rect">
              <a:avLst/>
            </a:prstGeom>
            <a:solidFill>
              <a:srgbClr val="4DB9FF"/>
            </a:solidFill>
            <a:ln>
              <a:solidFill>
                <a:srgbClr val="A6A6A6"/>
              </a:solidFill>
            </a:ln>
          </p:spPr>
          <p:txBody>
            <a:bodyPr wrap="square" lIns="288000" tIns="216000" rIns="180000" bIns="18000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27" name="Textfeld 26">
              <a:extLst>
                <a:ext uri="{FF2B5EF4-FFF2-40B4-BE49-F238E27FC236}">
                  <a16:creationId xmlns:a16="http://schemas.microsoft.com/office/drawing/2014/main" id="{1C6FAB67-732E-AB18-7476-04E25DA6D615}"/>
                </a:ext>
              </a:extLst>
            </p:cNvPr>
            <p:cNvSpPr txBox="1"/>
            <p:nvPr/>
          </p:nvSpPr>
          <p:spPr>
            <a:xfrm>
              <a:off x="6214772" y="2193926"/>
              <a:ext cx="1644471" cy="1556387"/>
            </a:xfrm>
            <a:prstGeom prst="rect">
              <a:avLst/>
            </a:prstGeom>
            <a:solidFill>
              <a:srgbClr val="7030A0"/>
            </a:solidFill>
            <a:ln>
              <a:solidFill>
                <a:srgbClr val="A6A6A6"/>
              </a:solidFill>
            </a:ln>
          </p:spPr>
          <p:txBody>
            <a:bodyPr wrap="square" lIns="288000" tIns="216000" rIns="180000" bIns="18000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0" name="Textfeld 29">
              <a:extLst>
                <a:ext uri="{FF2B5EF4-FFF2-40B4-BE49-F238E27FC236}">
                  <a16:creationId xmlns:a16="http://schemas.microsoft.com/office/drawing/2014/main" id="{49E8BCAA-C4DF-94C9-199C-2BBFF25EA6FF}"/>
                </a:ext>
              </a:extLst>
            </p:cNvPr>
            <p:cNvSpPr txBox="1"/>
            <p:nvPr/>
          </p:nvSpPr>
          <p:spPr>
            <a:xfrm>
              <a:off x="8086972" y="2193926"/>
              <a:ext cx="1644471" cy="1556387"/>
            </a:xfrm>
            <a:prstGeom prst="rect">
              <a:avLst/>
            </a:prstGeom>
            <a:solidFill>
              <a:srgbClr val="008F50"/>
            </a:solidFill>
            <a:ln>
              <a:solidFill>
                <a:srgbClr val="A6A6A6"/>
              </a:solidFill>
            </a:ln>
          </p:spPr>
          <p:txBody>
            <a:bodyPr wrap="square" lIns="288000" tIns="216000" rIns="180000" bIns="18000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1" name="Textfeld 30">
              <a:extLst>
                <a:ext uri="{FF2B5EF4-FFF2-40B4-BE49-F238E27FC236}">
                  <a16:creationId xmlns:a16="http://schemas.microsoft.com/office/drawing/2014/main" id="{7549DBE1-076B-AEA1-A4D2-A6B401440EF2}"/>
                </a:ext>
              </a:extLst>
            </p:cNvPr>
            <p:cNvSpPr txBox="1"/>
            <p:nvPr/>
          </p:nvSpPr>
          <p:spPr>
            <a:xfrm>
              <a:off x="9959171" y="2193926"/>
              <a:ext cx="1645200" cy="1556387"/>
            </a:xfrm>
            <a:prstGeom prst="rect">
              <a:avLst/>
            </a:prstGeom>
            <a:solidFill>
              <a:srgbClr val="005A69"/>
            </a:solidFill>
            <a:ln>
              <a:solidFill>
                <a:srgbClr val="A6A6A6"/>
              </a:solidFill>
            </a:ln>
          </p:spPr>
          <p:txBody>
            <a:bodyPr wrap="square" lIns="288000" tIns="216000" rIns="180000" bIns="18000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3" name="Textfeld 32">
              <a:extLst>
                <a:ext uri="{FF2B5EF4-FFF2-40B4-BE49-F238E27FC236}">
                  <a16:creationId xmlns:a16="http://schemas.microsoft.com/office/drawing/2014/main" id="{CA3ADA9F-DD98-0657-1C07-63AE44C1ED75}"/>
                </a:ext>
              </a:extLst>
            </p:cNvPr>
            <p:cNvSpPr txBox="1"/>
            <p:nvPr/>
          </p:nvSpPr>
          <p:spPr>
            <a:xfrm>
              <a:off x="2470372" y="2193926"/>
              <a:ext cx="1644471" cy="1556387"/>
            </a:xfrm>
            <a:prstGeom prst="rect">
              <a:avLst/>
            </a:prstGeom>
            <a:solidFill>
              <a:srgbClr val="006ED8"/>
            </a:solidFill>
            <a:ln>
              <a:solidFill>
                <a:srgbClr val="A6A6A6"/>
              </a:solidFill>
            </a:ln>
          </p:spPr>
          <p:txBody>
            <a:bodyPr wrap="square" lIns="288000" tIns="216000" rIns="180000" bIns="18000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34" name="Rechteck 33">
              <a:extLst>
                <a:ext uri="{FF2B5EF4-FFF2-40B4-BE49-F238E27FC236}">
                  <a16:creationId xmlns:a16="http://schemas.microsoft.com/office/drawing/2014/main" id="{F74CC9DC-0BA2-0994-1751-CA82CB726391}"/>
                </a:ext>
              </a:extLst>
            </p:cNvPr>
            <p:cNvSpPr/>
            <p:nvPr/>
          </p:nvSpPr>
          <p:spPr>
            <a:xfrm>
              <a:off x="593351" y="3122324"/>
              <a:ext cx="1644471" cy="44873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Dystrybucja termoplastów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A79A3961-F723-8485-B11C-292B69C26C20}"/>
                </a:ext>
              </a:extLst>
            </p:cNvPr>
            <p:cNvSpPr/>
            <p:nvPr/>
          </p:nvSpPr>
          <p:spPr>
            <a:xfrm>
              <a:off x="6218242" y="3122324"/>
              <a:ext cx="1644978" cy="52279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Kompounding</a:t>
              </a:r>
              <a:r>
                <a:rPr kumimoji="0" lang="pl-P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termoplastów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Rechteck 35">
              <a:extLst>
                <a:ext uri="{FF2B5EF4-FFF2-40B4-BE49-F238E27FC236}">
                  <a16:creationId xmlns:a16="http://schemas.microsoft.com/office/drawing/2014/main" id="{D1F77571-1574-773F-F6D8-C2943D7BB994}"/>
                </a:ext>
              </a:extLst>
            </p:cNvPr>
            <p:cNvSpPr/>
            <p:nvPr/>
          </p:nvSpPr>
          <p:spPr>
            <a:xfrm>
              <a:off x="2462186" y="3122324"/>
              <a:ext cx="1644471" cy="53125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Dystrybucja chemikaliów</a:t>
              </a:r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Rechteck 36">
              <a:extLst>
                <a:ext uri="{FF2B5EF4-FFF2-40B4-BE49-F238E27FC236}">
                  <a16:creationId xmlns:a16="http://schemas.microsoft.com/office/drawing/2014/main" id="{FB1734DA-1E3D-4E24-7578-C1D07651F105}"/>
                </a:ext>
              </a:extLst>
            </p:cNvPr>
            <p:cNvSpPr/>
            <p:nvPr/>
          </p:nvSpPr>
          <p:spPr>
            <a:xfrm>
              <a:off x="9960684" y="3122324"/>
              <a:ext cx="1638015" cy="5397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Otto </a:t>
              </a:r>
              <a:r>
                <a:rPr kumimoji="0" lang="en-US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Krahn</a:t>
              </a: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Business Incubator</a:t>
              </a:r>
            </a:p>
          </p:txBody>
        </p:sp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99D9BD1B-5DE7-C667-2F2C-F9CED18429E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06534" y="2530063"/>
              <a:ext cx="1060946" cy="173864"/>
            </a:xfrm>
            <a:prstGeom prst="rect">
              <a:avLst/>
            </a:prstGeom>
          </p:spPr>
        </p:pic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349E1F09-9ADC-61FB-B2B8-B602D60C8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8949" y="2545317"/>
              <a:ext cx="1162916" cy="143356"/>
            </a:xfrm>
            <a:prstGeom prst="rect">
              <a:avLst/>
            </a:prstGeom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8AECD730-8CE7-F061-E109-AE7D445D93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35806" y="2382837"/>
              <a:ext cx="913603" cy="468317"/>
            </a:xfrm>
            <a:prstGeom prst="rect">
              <a:avLst/>
            </a:prstGeom>
          </p:spPr>
        </p:pic>
        <p:sp>
          <p:nvSpPr>
            <p:cNvPr id="41" name="Rechteck 40">
              <a:extLst>
                <a:ext uri="{FF2B5EF4-FFF2-40B4-BE49-F238E27FC236}">
                  <a16:creationId xmlns:a16="http://schemas.microsoft.com/office/drawing/2014/main" id="{D1FC441F-51B5-76DD-51CD-BEBD4C4D1F5F}"/>
                </a:ext>
              </a:extLst>
            </p:cNvPr>
            <p:cNvSpPr/>
            <p:nvPr/>
          </p:nvSpPr>
          <p:spPr>
            <a:xfrm>
              <a:off x="4332882" y="3122324"/>
              <a:ext cx="1668544" cy="7175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1800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Partner technologiczny w zastosowaniach materiałów ceramicznych</a:t>
              </a:r>
              <a:endParaRPr kumimoji="0" lang="de-DE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B92D9640-B7AA-55B4-755F-CFDCA7FC59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41370" y="2371503"/>
              <a:ext cx="646875" cy="570472"/>
            </a:xfrm>
            <a:prstGeom prst="rect">
              <a:avLst/>
            </a:prstGeom>
          </p:spPr>
        </p:pic>
        <p:pic>
          <p:nvPicPr>
            <p:cNvPr id="43" name="Grafik 42">
              <a:extLst>
                <a:ext uri="{FF2B5EF4-FFF2-40B4-BE49-F238E27FC236}">
                  <a16:creationId xmlns:a16="http://schemas.microsoft.com/office/drawing/2014/main" id="{B644A2A0-1A03-858D-A48B-1174120D3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310253" y="2496197"/>
              <a:ext cx="1197908" cy="262373"/>
            </a:xfrm>
            <a:prstGeom prst="rect">
              <a:avLst/>
            </a:prstGeom>
          </p:spPr>
        </p:pic>
        <p:sp>
          <p:nvSpPr>
            <p:cNvPr id="45" name="Rechteck 44">
              <a:extLst>
                <a:ext uri="{FF2B5EF4-FFF2-40B4-BE49-F238E27FC236}">
                  <a16:creationId xmlns:a16="http://schemas.microsoft.com/office/drawing/2014/main" id="{C192F1D8-2BD5-5444-2E9F-EF350FCECF20}"/>
                </a:ext>
              </a:extLst>
            </p:cNvPr>
            <p:cNvSpPr/>
            <p:nvPr/>
          </p:nvSpPr>
          <p:spPr>
            <a:xfrm>
              <a:off x="8089732" y="3122324"/>
              <a:ext cx="1645920" cy="5397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0" rIns="180000" bIns="180000" rtlCol="0" anchor="t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Recykling termoplastów</a:t>
              </a: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</p:grpSp>
      <p:pic>
        <p:nvPicPr>
          <p:cNvPr id="47" name="Grafik 46">
            <a:extLst>
              <a:ext uri="{FF2B5EF4-FFF2-40B4-BE49-F238E27FC236}">
                <a16:creationId xmlns:a16="http://schemas.microsoft.com/office/drawing/2014/main" id="{7F94B5C1-59B4-BC97-EFF6-B5AF225B9E2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128892" y="1957056"/>
            <a:ext cx="1087958" cy="524638"/>
          </a:xfrm>
          <a:prstGeom prst="rect">
            <a:avLst/>
          </a:prstGeom>
        </p:spPr>
      </p:pic>
      <p:grpSp>
        <p:nvGrpSpPr>
          <p:cNvPr id="48" name="Gruppieren 47">
            <a:extLst>
              <a:ext uri="{FF2B5EF4-FFF2-40B4-BE49-F238E27FC236}">
                <a16:creationId xmlns:a16="http://schemas.microsoft.com/office/drawing/2014/main" id="{6351BE29-029E-906C-6A38-1D96D748823B}"/>
              </a:ext>
            </a:extLst>
          </p:cNvPr>
          <p:cNvGrpSpPr/>
          <p:nvPr/>
        </p:nvGrpSpPr>
        <p:grpSpPr>
          <a:xfrm>
            <a:off x="973374" y="4078148"/>
            <a:ext cx="10047783" cy="1224570"/>
            <a:chOff x="970926" y="4475768"/>
            <a:chExt cx="10047783" cy="1224570"/>
          </a:xfrm>
        </p:grpSpPr>
        <p:sp>
          <p:nvSpPr>
            <p:cNvPr id="49" name="Rechteck 48">
              <a:extLst>
                <a:ext uri="{FF2B5EF4-FFF2-40B4-BE49-F238E27FC236}">
                  <a16:creationId xmlns:a16="http://schemas.microsoft.com/office/drawing/2014/main" id="{0E42FBEF-4600-F769-D498-B197E1281F06}"/>
                </a:ext>
              </a:extLst>
            </p:cNvPr>
            <p:cNvSpPr/>
            <p:nvPr/>
          </p:nvSpPr>
          <p:spPr>
            <a:xfrm>
              <a:off x="970926" y="4475768"/>
              <a:ext cx="10047783" cy="1224570"/>
            </a:xfrm>
            <a:prstGeom prst="rect">
              <a:avLst/>
            </a:prstGeom>
            <a:solidFill>
              <a:srgbClr val="005A69"/>
            </a:solidFill>
            <a:ln>
              <a:solidFill>
                <a:srgbClr val="A6A6A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80000" tIns="324000" rIns="180000" bIns="1080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7100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Textplatzhalter 8">
              <a:extLst>
                <a:ext uri="{FF2B5EF4-FFF2-40B4-BE49-F238E27FC236}">
                  <a16:creationId xmlns:a16="http://schemas.microsoft.com/office/drawing/2014/main" id="{14851A8A-6CF3-F155-E6AF-6959CE00C24A}"/>
                </a:ext>
              </a:extLst>
            </p:cNvPr>
            <p:cNvSpPr txBox="1">
              <a:spLocks noChangeAspect="1"/>
            </p:cNvSpPr>
            <p:nvPr/>
          </p:nvSpPr>
          <p:spPr>
            <a:xfrm>
              <a:off x="4228838" y="4746553"/>
              <a:ext cx="3276578" cy="713827"/>
            </a:xfrm>
            <a:prstGeom prst="rect">
              <a:avLst/>
            </a:prstGeom>
            <a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  <a:ln>
              <a:solidFill>
                <a:srgbClr val="A6A6A6"/>
              </a:solidFill>
            </a:ln>
          </p:spPr>
          <p:txBody>
            <a:bodyPr/>
            <a:lstStyle>
              <a:lvl1pPr marL="0" indent="0" algn="l" defTabSz="914400" rtl="0" eaLnBrk="1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SzPct val="100000"/>
                <a:buFont typeface="Arial" panose="020B0604020202020204" pitchFamily="34" charset="0"/>
                <a:buNone/>
                <a:defRPr sz="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449263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69925" indent="-220663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98525" indent="-212725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27125" indent="-228600" algn="l" defTabSz="914400" rtl="0" eaLnBrk="1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SzPct val="100000"/>
                <a:buFont typeface="Arial" panose="020B0604020202020204" pitchFamily="34" charset="0"/>
                <a:buChar char="–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200"/>
                </a:spcBef>
                <a:spcAft>
                  <a:spcPts val="0"/>
                </a:spcAft>
                <a:buClrTx/>
                <a:buSzPct val="100000"/>
                <a:buFont typeface="Arial" panose="020B0604020202020204" pitchFamily="34" charset="0"/>
                <a:buNone/>
                <a:tabLst/>
                <a:defRPr/>
              </a:pPr>
              <a:r>
                <a:rPr kumimoji="0" lang="de-DE" sz="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</a:t>
              </a:r>
            </a:p>
          </p:txBody>
        </p:sp>
      </p:grpSp>
      <p:sp>
        <p:nvSpPr>
          <p:cNvPr id="7" name="Rechteck 33">
            <a:extLst>
              <a:ext uri="{FF2B5EF4-FFF2-40B4-BE49-F238E27FC236}">
                <a16:creationId xmlns:a16="http://schemas.microsoft.com/office/drawing/2014/main" id="{041F61EE-B759-9A60-1F88-B8AF5A2BF217}"/>
              </a:ext>
            </a:extLst>
          </p:cNvPr>
          <p:cNvSpPr/>
          <p:nvPr/>
        </p:nvSpPr>
        <p:spPr>
          <a:xfrm>
            <a:off x="0" y="6094799"/>
            <a:ext cx="12192000" cy="612000"/>
          </a:xfrm>
          <a:prstGeom prst="rect">
            <a:avLst/>
          </a:prstGeom>
          <a:solidFill>
            <a:srgbClr val="0028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10"/>
              </a:buBlip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10" name="Grafik 24">
            <a:hlinkClick r:id="" action="ppaction://noaction"/>
            <a:extLst>
              <a:ext uri="{FF2B5EF4-FFF2-40B4-BE49-F238E27FC236}">
                <a16:creationId xmlns:a16="http://schemas.microsoft.com/office/drawing/2014/main" id="{8D4F830F-4486-21B6-3987-44EF73A946F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sp>
        <p:nvSpPr>
          <p:cNvPr id="11" name="Foliennummernplatzhalter 2">
            <a:extLst>
              <a:ext uri="{FF2B5EF4-FFF2-40B4-BE49-F238E27FC236}">
                <a16:creationId xmlns:a16="http://schemas.microsoft.com/office/drawing/2014/main" id="{D4266D29-2A5A-D0EC-8733-1EF78CDB0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75" y="6388573"/>
            <a:ext cx="360053" cy="208780"/>
          </a:xfrm>
        </p:spPr>
        <p:txBody>
          <a:bodyPr/>
          <a:lstStyle/>
          <a:p>
            <a:fld id="{2D470503-8B05-4D20-8F1F-7C533DF5B48E}" type="slidenum">
              <a:rPr lang="de-DE" smtClean="0">
                <a:solidFill>
                  <a:schemeClr val="bg1"/>
                </a:solidFill>
              </a:rPr>
              <a:t>2</a:t>
            </a:fld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1805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67DBD06C-D199-3241-842C-A619249778D7}"/>
              </a:ext>
            </a:extLst>
          </p:cNvPr>
          <p:cNvSpPr/>
          <p:nvPr/>
        </p:nvSpPr>
        <p:spPr>
          <a:xfrm>
            <a:off x="4567340" y="1843164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5FB68E1-84DA-6949-88C9-A2E6E7077565}"/>
              </a:ext>
            </a:extLst>
          </p:cNvPr>
          <p:cNvSpPr/>
          <p:nvPr/>
        </p:nvSpPr>
        <p:spPr>
          <a:xfrm>
            <a:off x="4553177" y="1853636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pic>
        <p:nvPicPr>
          <p:cNvPr id="33" name="Grafik 32">
            <a:hlinkClick r:id="" action="ppaction://noaction"/>
            <a:extLst>
              <a:ext uri="{FF2B5EF4-FFF2-40B4-BE49-F238E27FC236}">
                <a16:creationId xmlns:a16="http://schemas.microsoft.com/office/drawing/2014/main" id="{4B98C61A-D6A7-6445-E408-5E9715356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pic>
        <p:nvPicPr>
          <p:cNvPr id="36" name="Imag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DCE7A01-7D76-E79A-50EB-9DDB73C53357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6349" r="20562" b="6494"/>
          <a:stretch/>
        </p:blipFill>
        <p:spPr>
          <a:xfrm>
            <a:off x="11136560" y="284604"/>
            <a:ext cx="792088" cy="79208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Titel 4">
            <a:extLst>
              <a:ext uri="{FF2B5EF4-FFF2-40B4-BE49-F238E27FC236}">
                <a16:creationId xmlns:a16="http://schemas.microsoft.com/office/drawing/2014/main" id="{7DECF819-8F54-9844-2D35-7A16D0E3A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95300"/>
            <a:ext cx="11017250" cy="936000"/>
          </a:xfrm>
        </p:spPr>
        <p:txBody>
          <a:bodyPr/>
          <a:lstStyle/>
          <a:p>
            <a:r>
              <a:rPr lang="pl-PL" dirty="0"/>
              <a:t>Przykłady zastosowań </a:t>
            </a:r>
            <a:r>
              <a:rPr lang="pl-PL" sz="3200" dirty="0">
                <a:solidFill>
                  <a:schemeClr val="bg1"/>
                </a:solidFill>
              </a:rPr>
              <a:t>chemiczny </a:t>
            </a:r>
            <a:br>
              <a:rPr lang="en-US" sz="3200" dirty="0">
                <a:solidFill>
                  <a:schemeClr val="bg1"/>
                </a:solidFill>
              </a:rPr>
            </a:b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72F17C6-EB6A-B84D-DA22-BBCFE1E1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75" y="6388573"/>
            <a:ext cx="360053" cy="208780"/>
          </a:xfrm>
        </p:spPr>
        <p:txBody>
          <a:bodyPr/>
          <a:lstStyle/>
          <a:p>
            <a:fld id="{2D470503-8B05-4D20-8F1F-7C533DF5B48E}" type="slidenum">
              <a:rPr lang="de-DE" smtClean="0"/>
              <a:pPr/>
              <a:t>20</a:t>
            </a:fld>
            <a:endParaRPr lang="de-DE"/>
          </a:p>
        </p:txBody>
      </p:sp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BCF2B2AF-4EBA-CF21-4776-6EA78BA6BB13}"/>
              </a:ext>
            </a:extLst>
          </p:cNvPr>
          <p:cNvSpPr txBox="1">
            <a:spLocks/>
          </p:cNvSpPr>
          <p:nvPr/>
        </p:nvSpPr>
        <p:spPr bwMode="gray">
          <a:xfrm>
            <a:off x="331377" y="4174634"/>
            <a:ext cx="3652202" cy="15232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0663" indent="-22066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925" indent="-2206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2127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7125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/>
              <a:t>T</a:t>
            </a:r>
            <a:r>
              <a:rPr lang="en-US" sz="1400" b="1" dirty="0" err="1"/>
              <a:t>edur</a:t>
            </a:r>
            <a:r>
              <a:rPr lang="en-US" sz="1400" b="1" dirty="0"/>
              <a:t> R</a:t>
            </a:r>
            <a:endParaRPr lang="pl-PL" sz="1400" b="1" dirty="0"/>
          </a:p>
          <a:p>
            <a:pPr marL="0" indent="0">
              <a:buNone/>
            </a:pPr>
            <a:r>
              <a:rPr lang="pl-PL" sz="1400" dirty="0"/>
              <a:t>Puszka montażowa </a:t>
            </a:r>
            <a:endParaRPr lang="en-US" sz="1400" dirty="0"/>
          </a:p>
          <a:p>
            <a:pPr marL="448945" lvl="1" indent="-220345"/>
            <a:r>
              <a:rPr lang="pl-PL" sz="1400" dirty="0"/>
              <a:t>Tworzywo </a:t>
            </a:r>
            <a:r>
              <a:rPr lang="pl-PL" sz="1400" dirty="0" err="1"/>
              <a:t>uniepalnione</a:t>
            </a:r>
            <a:r>
              <a:rPr lang="pl-PL" sz="1400" dirty="0"/>
              <a:t> (V0/0,75mm)</a:t>
            </a:r>
            <a:endParaRPr lang="en-US" sz="1400" dirty="0"/>
          </a:p>
          <a:p>
            <a:pPr marL="448945" lvl="1" indent="-220345"/>
            <a:r>
              <a:rPr lang="pl-PL" sz="1400" dirty="0"/>
              <a:t>Wysoka odporność temperaturowa</a:t>
            </a:r>
            <a:endParaRPr lang="en-US" sz="1400" dirty="0"/>
          </a:p>
          <a:p>
            <a:pPr marL="448945" lvl="1" indent="-220345"/>
            <a:r>
              <a:rPr lang="pl-PL" sz="1400" dirty="0"/>
              <a:t>Wysoka wytrzymałość</a:t>
            </a:r>
            <a:endParaRPr lang="en-US" sz="1400" dirty="0"/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82C8A84C-4825-8A2B-6A03-BEABCC1679EF}"/>
              </a:ext>
            </a:extLst>
          </p:cNvPr>
          <p:cNvSpPr txBox="1">
            <a:spLocks/>
          </p:cNvSpPr>
          <p:nvPr/>
        </p:nvSpPr>
        <p:spPr bwMode="gray">
          <a:xfrm>
            <a:off x="4206312" y="3704203"/>
            <a:ext cx="3652202" cy="15232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0663" indent="-22066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925" indent="-2206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2127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7125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/>
              <a:t>ECOZEN </a:t>
            </a:r>
            <a:endParaRPr lang="en-US" sz="1400" b="1" dirty="0"/>
          </a:p>
          <a:p>
            <a:pPr marL="228600" lvl="1" indent="0">
              <a:buNone/>
            </a:pPr>
            <a:r>
              <a:rPr lang="pl-PL" sz="1400" dirty="0"/>
              <a:t>Kubek do wody</a:t>
            </a:r>
            <a:endParaRPr lang="en-US" sz="1400" dirty="0"/>
          </a:p>
          <a:p>
            <a:pPr marL="448945" lvl="1" indent="-220345"/>
            <a:r>
              <a:rPr lang="pl-PL" sz="1400" dirty="0"/>
              <a:t>Posiada dopuszczenie do kontaktu z żywnością</a:t>
            </a:r>
          </a:p>
          <a:p>
            <a:pPr marL="448945" lvl="1" indent="-220345"/>
            <a:r>
              <a:rPr lang="pl-PL" sz="1400" dirty="0"/>
              <a:t>„miły” w dotyku</a:t>
            </a:r>
          </a:p>
          <a:p>
            <a:pPr marL="448945" lvl="1" indent="-220345"/>
            <a:r>
              <a:rPr lang="pl-PL" sz="1400" dirty="0"/>
              <a:t>Doskonała transparencja / zamiennik dla szkła</a:t>
            </a:r>
            <a:endParaRPr lang="en-US" sz="1400" dirty="0"/>
          </a:p>
          <a:p>
            <a:pPr marL="448945" lvl="1" indent="-220345"/>
            <a:endParaRPr lang="en-US" sz="14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9EA4DBF-782C-6739-041B-333DFAB6D2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291" y="2327628"/>
            <a:ext cx="1727514" cy="1646731"/>
          </a:xfrm>
          <a:prstGeom prst="rect">
            <a:avLst/>
          </a:prstGeom>
        </p:spPr>
      </p:pic>
      <p:pic>
        <p:nvPicPr>
          <p:cNvPr id="18" name="Obraz 17">
            <a:extLst>
              <a:ext uri="{FF2B5EF4-FFF2-40B4-BE49-F238E27FC236}">
                <a16:creationId xmlns:a16="http://schemas.microsoft.com/office/drawing/2014/main" id="{AE733CFE-2936-1FEA-D886-BA67AB21C6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8438" y="963300"/>
            <a:ext cx="2647950" cy="2600325"/>
          </a:xfrm>
          <a:prstGeom prst="rect">
            <a:avLst/>
          </a:prstGeom>
        </p:spPr>
      </p:pic>
      <p:sp>
        <p:nvSpPr>
          <p:cNvPr id="19" name="Inhaltsplatzhalter 5">
            <a:extLst>
              <a:ext uri="{FF2B5EF4-FFF2-40B4-BE49-F238E27FC236}">
                <a16:creationId xmlns:a16="http://schemas.microsoft.com/office/drawing/2014/main" id="{77CA709D-FB44-AA79-8160-A1BD2CD6748C}"/>
              </a:ext>
            </a:extLst>
          </p:cNvPr>
          <p:cNvSpPr txBox="1">
            <a:spLocks/>
          </p:cNvSpPr>
          <p:nvPr/>
        </p:nvSpPr>
        <p:spPr bwMode="gray">
          <a:xfrm>
            <a:off x="8740053" y="4174634"/>
            <a:ext cx="3010844" cy="15232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0663" indent="-22066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925" indent="-2206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2127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7125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/>
              <a:t>ECOTRIA </a:t>
            </a:r>
            <a:endParaRPr lang="en-US" sz="1400" b="1" dirty="0"/>
          </a:p>
          <a:p>
            <a:pPr marL="228600" lvl="1" indent="0">
              <a:buNone/>
            </a:pPr>
            <a:r>
              <a:rPr lang="pl-PL" sz="1400" dirty="0"/>
              <a:t>Opakowanie do kremu</a:t>
            </a:r>
            <a:endParaRPr lang="en-US" sz="1400" dirty="0"/>
          </a:p>
          <a:p>
            <a:pPr marL="448945" lvl="1" indent="-220345"/>
            <a:r>
              <a:rPr lang="pl-PL" sz="1400" dirty="0"/>
              <a:t>Posiada dopuszczenie do kontaktu z żywnością</a:t>
            </a:r>
          </a:p>
          <a:p>
            <a:pPr marL="448945" lvl="1" indent="-220345"/>
            <a:r>
              <a:rPr lang="pl-PL" sz="1400" dirty="0"/>
              <a:t>Transparentny przy większych grubościach ścianki</a:t>
            </a:r>
          </a:p>
          <a:p>
            <a:pPr marL="448945" lvl="1" indent="-220345"/>
            <a:r>
              <a:rPr lang="pl-PL" sz="1400" dirty="0"/>
              <a:t>Certyfikat zgodności z systemem recyklingu RIC 1</a:t>
            </a:r>
            <a:endParaRPr lang="en-US" sz="1400" dirty="0"/>
          </a:p>
        </p:txBody>
      </p:sp>
      <p:pic>
        <p:nvPicPr>
          <p:cNvPr id="21" name="object 15">
            <a:extLst>
              <a:ext uri="{FF2B5EF4-FFF2-40B4-BE49-F238E27FC236}">
                <a16:creationId xmlns:a16="http://schemas.microsoft.com/office/drawing/2014/main" id="{21C41D53-79D0-7E05-2FA1-53CB7FA70B1C}"/>
              </a:ext>
            </a:extLst>
          </p:cNvPr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8740053" y="2605505"/>
            <a:ext cx="2766656" cy="1218055"/>
          </a:xfrm>
          <a:prstGeom prst="rect">
            <a:avLst/>
          </a:prstGeom>
        </p:spPr>
      </p:pic>
      <p:pic>
        <p:nvPicPr>
          <p:cNvPr id="2" name="Grafik 10">
            <a:hlinkClick r:id="rId9" action="ppaction://hlinksldjump"/>
            <a:extLst>
              <a:ext uri="{FF2B5EF4-FFF2-40B4-BE49-F238E27FC236}">
                <a16:creationId xmlns:a16="http://schemas.microsoft.com/office/drawing/2014/main" id="{EADCA7EA-62E0-F948-E513-6459FEBABA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935228" y="6389360"/>
            <a:ext cx="1689669" cy="2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198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Oval 42">
            <a:extLst>
              <a:ext uri="{FF2B5EF4-FFF2-40B4-BE49-F238E27FC236}">
                <a16:creationId xmlns:a16="http://schemas.microsoft.com/office/drawing/2014/main" id="{67DBD06C-D199-3241-842C-A619249778D7}"/>
              </a:ext>
            </a:extLst>
          </p:cNvPr>
          <p:cNvSpPr/>
          <p:nvPr/>
        </p:nvSpPr>
        <p:spPr>
          <a:xfrm>
            <a:off x="4567340" y="1843164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15FB68E1-84DA-6949-88C9-A2E6E7077565}"/>
              </a:ext>
            </a:extLst>
          </p:cNvPr>
          <p:cNvSpPr/>
          <p:nvPr/>
        </p:nvSpPr>
        <p:spPr>
          <a:xfrm>
            <a:off x="4553177" y="1853636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3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pic>
        <p:nvPicPr>
          <p:cNvPr id="33" name="Grafik 32">
            <a:hlinkClick r:id="" action="ppaction://noaction"/>
            <a:extLst>
              <a:ext uri="{FF2B5EF4-FFF2-40B4-BE49-F238E27FC236}">
                <a16:creationId xmlns:a16="http://schemas.microsoft.com/office/drawing/2014/main" id="{4B98C61A-D6A7-6445-E408-5E9715356A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pic>
        <p:nvPicPr>
          <p:cNvPr id="36" name="Imag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7DCE7A01-7D76-E79A-50EB-9DDB73C53357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6349" r="20562" b="6494"/>
          <a:stretch/>
        </p:blipFill>
        <p:spPr>
          <a:xfrm>
            <a:off x="11136560" y="284604"/>
            <a:ext cx="792088" cy="79208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sp>
        <p:nvSpPr>
          <p:cNvPr id="4" name="Titel 4">
            <a:extLst>
              <a:ext uri="{FF2B5EF4-FFF2-40B4-BE49-F238E27FC236}">
                <a16:creationId xmlns:a16="http://schemas.microsoft.com/office/drawing/2014/main" id="{7DECF819-8F54-9844-2D35-7A16D0E3A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7375" y="495300"/>
            <a:ext cx="11017250" cy="936000"/>
          </a:xfrm>
        </p:spPr>
        <p:txBody>
          <a:bodyPr/>
          <a:lstStyle/>
          <a:p>
            <a:r>
              <a:rPr lang="pl-PL" dirty="0"/>
              <a:t>Przykłady zastosowań  </a:t>
            </a:r>
            <a:endParaRPr lang="de-DE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472F17C6-EB6A-B84D-DA22-BBCFE1E16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75" y="6388573"/>
            <a:ext cx="360053" cy="208780"/>
          </a:xfrm>
        </p:spPr>
        <p:txBody>
          <a:bodyPr/>
          <a:lstStyle/>
          <a:p>
            <a:fld id="{2D470503-8B05-4D20-8F1F-7C533DF5B48E}" type="slidenum">
              <a:rPr lang="de-DE" smtClean="0"/>
              <a:pPr/>
              <a:t>21</a:t>
            </a:fld>
            <a:endParaRPr lang="de-DE"/>
          </a:p>
        </p:txBody>
      </p:sp>
      <p:sp>
        <p:nvSpPr>
          <p:cNvPr id="8" name="Inhaltsplatzhalter 5">
            <a:extLst>
              <a:ext uri="{FF2B5EF4-FFF2-40B4-BE49-F238E27FC236}">
                <a16:creationId xmlns:a16="http://schemas.microsoft.com/office/drawing/2014/main" id="{BCF2B2AF-4EBA-CF21-4776-6EA78BA6BB13}"/>
              </a:ext>
            </a:extLst>
          </p:cNvPr>
          <p:cNvSpPr txBox="1">
            <a:spLocks/>
          </p:cNvSpPr>
          <p:nvPr/>
        </p:nvSpPr>
        <p:spPr bwMode="gray">
          <a:xfrm>
            <a:off x="398871" y="4332918"/>
            <a:ext cx="3652202" cy="16961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0663" indent="-22066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925" indent="-2206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2127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7125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b="1" dirty="0"/>
              <a:t>ARBOBLEND</a:t>
            </a:r>
          </a:p>
          <a:p>
            <a:pPr marL="228600" lvl="1" indent="0">
              <a:buNone/>
            </a:pPr>
            <a:r>
              <a:rPr lang="pl-PL" sz="1400" dirty="0"/>
              <a:t>Obudowy narzędzi</a:t>
            </a:r>
          </a:p>
          <a:p>
            <a:pPr marL="448945" lvl="1" indent="-220345"/>
            <a:r>
              <a:rPr lang="pl-PL" sz="1400" dirty="0"/>
              <a:t>Biopolimer</a:t>
            </a:r>
            <a:endParaRPr lang="en-US" sz="1400" dirty="0"/>
          </a:p>
          <a:p>
            <a:pPr marL="448945" lvl="1" indent="-220345"/>
            <a:r>
              <a:rPr lang="pl-PL" sz="1400" dirty="0"/>
              <a:t>Zamiana </a:t>
            </a:r>
            <a:r>
              <a:rPr lang="en-US" sz="1400" dirty="0"/>
              <a:t>PA6 GF30 (-1,92kg CO2 eq.)</a:t>
            </a:r>
            <a:endParaRPr lang="pl-PL" sz="1400" dirty="0"/>
          </a:p>
          <a:p>
            <a:pPr marL="448945" lvl="1" indent="-220345"/>
            <a:r>
              <a:rPr lang="pl-PL" sz="1400" dirty="0"/>
              <a:t>Produkcja możliwa na dotychczasowych narzędziach</a:t>
            </a:r>
            <a:endParaRPr lang="en-US" sz="1400" dirty="0"/>
          </a:p>
          <a:p>
            <a:pPr marL="448945" lvl="1" indent="-220345"/>
            <a:r>
              <a:rPr lang="pl-PL" sz="1400" dirty="0"/>
              <a:t>Dobra sztywność i wytrzymałość</a:t>
            </a:r>
            <a:endParaRPr lang="en-US" sz="1400" dirty="0"/>
          </a:p>
        </p:txBody>
      </p:sp>
      <p:sp>
        <p:nvSpPr>
          <p:cNvPr id="10" name="Inhaltsplatzhalter 5">
            <a:extLst>
              <a:ext uri="{FF2B5EF4-FFF2-40B4-BE49-F238E27FC236}">
                <a16:creationId xmlns:a16="http://schemas.microsoft.com/office/drawing/2014/main" id="{82C8A84C-4825-8A2B-6A03-BEABCC1679EF}"/>
              </a:ext>
            </a:extLst>
          </p:cNvPr>
          <p:cNvSpPr txBox="1">
            <a:spLocks/>
          </p:cNvSpPr>
          <p:nvPr/>
        </p:nvSpPr>
        <p:spPr bwMode="gray">
          <a:xfrm>
            <a:off x="4485683" y="4273809"/>
            <a:ext cx="3652202" cy="15232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0663" indent="-22066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925" indent="-2206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2127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7125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/>
              <a:t>ARBOBLEND</a:t>
            </a:r>
            <a:endParaRPr lang="en-US" sz="1400" b="1" dirty="0"/>
          </a:p>
          <a:p>
            <a:pPr marL="448945" lvl="1" indent="-220345"/>
            <a:r>
              <a:rPr lang="pl-PL" sz="1400" dirty="0"/>
              <a:t>Obudowa pendrive</a:t>
            </a:r>
          </a:p>
          <a:p>
            <a:pPr marL="448945" lvl="1" indent="-220345"/>
            <a:r>
              <a:rPr lang="pl-PL" sz="1400" dirty="0"/>
              <a:t>Materiał </a:t>
            </a:r>
            <a:r>
              <a:rPr lang="pl-PL" sz="1400" dirty="0" err="1"/>
              <a:t>kompostowalny</a:t>
            </a:r>
            <a:r>
              <a:rPr lang="pl-PL" sz="1400" dirty="0"/>
              <a:t> </a:t>
            </a:r>
            <a:endParaRPr lang="en-US" sz="1400" dirty="0"/>
          </a:p>
          <a:p>
            <a:pPr marL="448945" lvl="1" indent="-220345"/>
            <a:r>
              <a:rPr lang="pl-PL" sz="1400" dirty="0"/>
              <a:t>Wysoka udarność w niskich temperaturach</a:t>
            </a:r>
            <a:endParaRPr lang="en-US" sz="1400" dirty="0"/>
          </a:p>
          <a:p>
            <a:pPr marL="448945" lvl="1" indent="-220345"/>
            <a:r>
              <a:rPr lang="pl-PL" sz="1400" dirty="0"/>
              <a:t>Dobra odporność na uderzenia/sztywność</a:t>
            </a:r>
          </a:p>
          <a:p>
            <a:pPr marL="448945" lvl="1" indent="-220345"/>
            <a:r>
              <a:rPr lang="pl-PL" sz="1400" dirty="0"/>
              <a:t>„drewniany” wygląd</a:t>
            </a:r>
            <a:endParaRPr lang="en-US" sz="1400" dirty="0"/>
          </a:p>
          <a:p>
            <a:pPr marL="448945" lvl="1" indent="-220345"/>
            <a:endParaRPr lang="en-US" sz="1400" dirty="0"/>
          </a:p>
        </p:txBody>
      </p:sp>
      <p:sp>
        <p:nvSpPr>
          <p:cNvPr id="22" name="Inhaltsplatzhalter 5">
            <a:extLst>
              <a:ext uri="{FF2B5EF4-FFF2-40B4-BE49-F238E27FC236}">
                <a16:creationId xmlns:a16="http://schemas.microsoft.com/office/drawing/2014/main" id="{3B18823A-71FB-5E8C-F68B-17F991BCA8FB}"/>
              </a:ext>
            </a:extLst>
          </p:cNvPr>
          <p:cNvSpPr txBox="1">
            <a:spLocks/>
          </p:cNvSpPr>
          <p:nvPr/>
        </p:nvSpPr>
        <p:spPr bwMode="gray">
          <a:xfrm>
            <a:off x="8417252" y="4273809"/>
            <a:ext cx="4117263" cy="110080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220663" indent="-220663" algn="l" defTabSz="914400" rtl="0" eaLnBrk="1" latinLnBrk="0" hangingPunct="1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49263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69925" indent="-220663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98525" indent="-212725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27125" indent="-22860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ct val="100000"/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sz="1400" b="1" dirty="0"/>
              <a:t>ARBOBLEND </a:t>
            </a:r>
            <a:endParaRPr lang="en-US" sz="1400" b="1" dirty="0"/>
          </a:p>
          <a:p>
            <a:pPr marL="228600" lvl="1" indent="0">
              <a:buNone/>
            </a:pPr>
            <a:r>
              <a:rPr lang="pl-PL" sz="1400" dirty="0"/>
              <a:t>Zabawki niespodzianki</a:t>
            </a:r>
          </a:p>
          <a:p>
            <a:pPr marL="448945" lvl="1" indent="-220345"/>
            <a:r>
              <a:rPr lang="pl-PL" sz="1400" dirty="0"/>
              <a:t>Zamiana ABS</a:t>
            </a:r>
          </a:p>
          <a:p>
            <a:pPr marL="448945" lvl="1" indent="-220345"/>
            <a:r>
              <a:rPr lang="pl-PL" sz="1400" dirty="0"/>
              <a:t>Materiał </a:t>
            </a:r>
            <a:r>
              <a:rPr lang="pl-PL" sz="1400" dirty="0" err="1"/>
              <a:t>kompostowalny</a:t>
            </a:r>
            <a:endParaRPr lang="pl-PL" sz="1400" dirty="0"/>
          </a:p>
          <a:p>
            <a:pPr marL="448945" lvl="1" indent="-220345"/>
            <a:r>
              <a:rPr lang="pl-PL" sz="1400" dirty="0"/>
              <a:t>Bardzo dobre właściwości mechaniczne</a:t>
            </a:r>
          </a:p>
          <a:p>
            <a:pPr marL="448945" lvl="1" indent="-220345"/>
            <a:r>
              <a:rPr lang="pl-PL" sz="1400" dirty="0"/>
              <a:t>Zgodny z „Toys standard”</a:t>
            </a:r>
            <a:endParaRPr lang="en-US" sz="1400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D9158615-87AB-2985-D62B-ACC2E6F60F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7401" y="2347268"/>
            <a:ext cx="2700074" cy="1458401"/>
          </a:xfrm>
          <a:prstGeom prst="rect">
            <a:avLst/>
          </a:prstGeom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E4D4EFC-27FE-9CD6-AB9B-39E672DE4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30" y="1583241"/>
            <a:ext cx="1866900" cy="2219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az 19">
            <a:extLst>
              <a:ext uri="{FF2B5EF4-FFF2-40B4-BE49-F238E27FC236}">
                <a16:creationId xmlns:a16="http://schemas.microsoft.com/office/drawing/2014/main" id="{F9EC761F-306E-8A69-51B5-9F4AA8B234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64107" y="1168432"/>
            <a:ext cx="4061324" cy="2634134"/>
          </a:xfrm>
          <a:prstGeom prst="rect">
            <a:avLst/>
          </a:prstGeom>
        </p:spPr>
      </p:pic>
      <p:pic>
        <p:nvPicPr>
          <p:cNvPr id="5" name="Grafik 10">
            <a:hlinkClick r:id="rId9" action="ppaction://hlinksldjump"/>
            <a:extLst>
              <a:ext uri="{FF2B5EF4-FFF2-40B4-BE49-F238E27FC236}">
                <a16:creationId xmlns:a16="http://schemas.microsoft.com/office/drawing/2014/main" id="{E1819888-944C-B7A9-6C97-584FDF90B7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935228" y="6389360"/>
            <a:ext cx="1689669" cy="2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896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36676BC-95A4-4605-9E25-645E50D66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/>
              <a:t>22</a:t>
            </a:fld>
            <a:endParaRPr lang="de-DE"/>
          </a:p>
        </p:txBody>
      </p:sp>
      <p:sp>
        <p:nvSpPr>
          <p:cNvPr id="18" name="Hexagon 10">
            <a:extLst>
              <a:ext uri="{FF2B5EF4-FFF2-40B4-BE49-F238E27FC236}">
                <a16:creationId xmlns:a16="http://schemas.microsoft.com/office/drawing/2014/main" id="{2DDA5709-FEB9-4701-9C11-BBC9C9DEEE24}"/>
              </a:ext>
            </a:extLst>
          </p:cNvPr>
          <p:cNvSpPr/>
          <p:nvPr/>
        </p:nvSpPr>
        <p:spPr>
          <a:xfrm>
            <a:off x="4897315" y="3194533"/>
            <a:ext cx="1533859" cy="1330415"/>
          </a:xfrm>
          <a:prstGeom prst="hexagon">
            <a:avLst/>
          </a:prstGeom>
          <a:solidFill>
            <a:schemeClr val="tx2">
              <a:lumMod val="50000"/>
            </a:schemeClr>
          </a:solidFill>
          <a:ln w="9525" cap="flat" cmpd="sng" algn="ctr">
            <a:solidFill>
              <a:srgbClr val="DAE0E3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SKYGREEN</a:t>
            </a:r>
          </a:p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1600" i="0" u="none" strike="noStrike" baseline="0" dirty="0">
                <a:solidFill>
                  <a:schemeClr val="bg1"/>
                </a:solidFill>
                <a:latin typeface="Calibri" panose="020F0502020204030204" pitchFamily="34" charset="0"/>
              </a:rPr>
              <a:t>ECOZEN</a:t>
            </a:r>
            <a:r>
              <a:rPr lang="en-GB" sz="1600" i="0" u="none" strike="noStrike" baseline="0" dirty="0">
                <a:solidFill>
                  <a:schemeClr val="bg1"/>
                </a:solidFill>
                <a:latin typeface="Calibri-Bold"/>
              </a:rPr>
              <a:t>®</a:t>
            </a:r>
            <a:endParaRPr kumimoji="0" lang="en-GB" sz="160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Hexagon 10">
            <a:extLst>
              <a:ext uri="{FF2B5EF4-FFF2-40B4-BE49-F238E27FC236}">
                <a16:creationId xmlns:a16="http://schemas.microsoft.com/office/drawing/2014/main" id="{05F60F67-AA0B-4FA6-9F58-E253F1D28556}"/>
              </a:ext>
            </a:extLst>
          </p:cNvPr>
          <p:cNvSpPr/>
          <p:nvPr/>
        </p:nvSpPr>
        <p:spPr>
          <a:xfrm>
            <a:off x="6189725" y="2529672"/>
            <a:ext cx="1533859" cy="1330415"/>
          </a:xfrm>
          <a:prstGeom prst="hexagon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Podawanie leków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7" name="Hexagon 10">
            <a:extLst>
              <a:ext uri="{FF2B5EF4-FFF2-40B4-BE49-F238E27FC236}">
                <a16:creationId xmlns:a16="http://schemas.microsoft.com/office/drawing/2014/main" id="{1215602F-B266-46AD-8502-701CB57E5692}"/>
              </a:ext>
            </a:extLst>
          </p:cNvPr>
          <p:cNvSpPr/>
          <p:nvPr/>
        </p:nvSpPr>
        <p:spPr>
          <a:xfrm>
            <a:off x="4903540" y="1784670"/>
            <a:ext cx="1533859" cy="1330415"/>
          </a:xfrm>
          <a:prstGeom prst="hexagon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Kontakt z krwią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8" name="Hexagon 10">
            <a:extLst>
              <a:ext uri="{FF2B5EF4-FFF2-40B4-BE49-F238E27FC236}">
                <a16:creationId xmlns:a16="http://schemas.microsoft.com/office/drawing/2014/main" id="{52766BF0-C277-4478-8C97-085230C251A3}"/>
              </a:ext>
            </a:extLst>
          </p:cNvPr>
          <p:cNvSpPr/>
          <p:nvPr/>
        </p:nvSpPr>
        <p:spPr>
          <a:xfrm>
            <a:off x="4878250" y="4579585"/>
            <a:ext cx="1533859" cy="1330415"/>
          </a:xfrm>
          <a:prstGeom prst="hexagon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Urządzenia medyczne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9" name="Hexagon 10">
            <a:extLst>
              <a:ext uri="{FF2B5EF4-FFF2-40B4-BE49-F238E27FC236}">
                <a16:creationId xmlns:a16="http://schemas.microsoft.com/office/drawing/2014/main" id="{14428D7B-04A1-464A-99BA-A2930BC3F717}"/>
              </a:ext>
            </a:extLst>
          </p:cNvPr>
          <p:cNvSpPr/>
          <p:nvPr/>
        </p:nvSpPr>
        <p:spPr>
          <a:xfrm>
            <a:off x="3604905" y="3884551"/>
            <a:ext cx="1533859" cy="1330415"/>
          </a:xfrm>
          <a:prstGeom prst="hexagon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1200" b="1" dirty="0"/>
              <a:t>Obudowy urządzeń</a:t>
            </a:r>
            <a:endParaRPr lang="en-GB" sz="1200" b="1" dirty="0"/>
          </a:p>
        </p:txBody>
      </p:sp>
      <p:sp>
        <p:nvSpPr>
          <p:cNvPr id="50" name="Hexagon 10">
            <a:extLst>
              <a:ext uri="{FF2B5EF4-FFF2-40B4-BE49-F238E27FC236}">
                <a16:creationId xmlns:a16="http://schemas.microsoft.com/office/drawing/2014/main" id="{0C6BF6F6-2815-4D92-B065-6234BE946D77}"/>
              </a:ext>
            </a:extLst>
          </p:cNvPr>
          <p:cNvSpPr/>
          <p:nvPr/>
        </p:nvSpPr>
        <p:spPr>
          <a:xfrm>
            <a:off x="3617355" y="2474688"/>
            <a:ext cx="1533859" cy="1330415"/>
          </a:xfrm>
          <a:prstGeom prst="hexagon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Opakowania medyczne (sztywne)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1" name="Hexagon 10">
            <a:extLst>
              <a:ext uri="{FF2B5EF4-FFF2-40B4-BE49-F238E27FC236}">
                <a16:creationId xmlns:a16="http://schemas.microsoft.com/office/drawing/2014/main" id="{12F11226-DB57-4ED8-9CC1-E28C5A88A695}"/>
              </a:ext>
            </a:extLst>
          </p:cNvPr>
          <p:cNvSpPr/>
          <p:nvPr/>
        </p:nvSpPr>
        <p:spPr>
          <a:xfrm>
            <a:off x="6150292" y="3929104"/>
            <a:ext cx="1573292" cy="1330415"/>
          </a:xfrm>
          <a:prstGeom prst="hexagon">
            <a:avLst/>
          </a:prstGeom>
          <a:solidFill>
            <a:schemeClr val="accent6">
              <a:lumMod val="50000"/>
            </a:schemeClr>
          </a:solidFill>
          <a:ln w="9525" cap="flat" cmpd="sng" algn="ctr">
            <a:solidFill>
              <a:schemeClr val="tx1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4572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200" b="1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Administra-cja</a:t>
            </a:r>
            <a:r>
              <a:rPr kumimoji="0" lang="pl-PL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+mn-ea"/>
                <a:cs typeface="+mn-cs"/>
              </a:rPr>
              <a:t> płynów</a:t>
            </a:r>
            <a:endParaRPr kumimoji="0" lang="en-GB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52" name="Textfeld 51">
            <a:extLst>
              <a:ext uri="{FF2B5EF4-FFF2-40B4-BE49-F238E27FC236}">
                <a16:creationId xmlns:a16="http://schemas.microsoft.com/office/drawing/2014/main" id="{5ABE8CEE-3902-4917-B659-F17588C43EC0}"/>
              </a:ext>
            </a:extLst>
          </p:cNvPr>
          <p:cNvSpPr txBox="1"/>
          <p:nvPr/>
        </p:nvSpPr>
        <p:spPr>
          <a:xfrm>
            <a:off x="4371834" y="1167746"/>
            <a:ext cx="2722361" cy="48288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2060"/>
                </a:solidFill>
              </a:rPr>
              <a:t>Sprzęt do dializy</a:t>
            </a:r>
            <a:endParaRPr lang="de-DE" sz="120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2060"/>
                </a:solidFill>
              </a:rPr>
              <a:t>Probówki do badania krwi</a:t>
            </a:r>
            <a:endParaRPr lang="de-DE" sz="1200" dirty="0">
              <a:solidFill>
                <a:srgbClr val="002060"/>
              </a:solidFill>
            </a:endParaRPr>
          </a:p>
        </p:txBody>
      </p:sp>
      <p:sp>
        <p:nvSpPr>
          <p:cNvPr id="55" name="Textfeld 54">
            <a:extLst>
              <a:ext uri="{FF2B5EF4-FFF2-40B4-BE49-F238E27FC236}">
                <a16:creationId xmlns:a16="http://schemas.microsoft.com/office/drawing/2014/main" id="{544307A7-7F66-43F4-B937-4110804CEDCF}"/>
              </a:ext>
            </a:extLst>
          </p:cNvPr>
          <p:cNvSpPr txBox="1"/>
          <p:nvPr/>
        </p:nvSpPr>
        <p:spPr>
          <a:xfrm>
            <a:off x="4876724" y="6010877"/>
            <a:ext cx="1533860" cy="482889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pl-PL" sz="1200" dirty="0">
                <a:solidFill>
                  <a:srgbClr val="002060"/>
                </a:solidFill>
              </a:rPr>
              <a:t>Trokary</a:t>
            </a:r>
            <a:endParaRPr lang="de-DE" sz="1200" dirty="0">
              <a:solidFill>
                <a:srgbClr val="002060"/>
              </a:solidFill>
            </a:endParaRPr>
          </a:p>
          <a:p>
            <a:pPr marL="285750" indent="-285750">
              <a:lnSpc>
                <a:spcPct val="110000"/>
              </a:lnSpc>
              <a:buFont typeface="Arial" panose="020B0604020202020204" pitchFamily="34" charset="0"/>
              <a:buChar char="•"/>
            </a:pPr>
            <a:r>
              <a:rPr lang="de-DE" sz="1200" dirty="0">
                <a:solidFill>
                  <a:srgbClr val="002060"/>
                </a:solidFill>
              </a:rPr>
              <a:t>Biosensor</a:t>
            </a:r>
            <a:r>
              <a:rPr lang="pl-PL" sz="1200" dirty="0">
                <a:solidFill>
                  <a:srgbClr val="002060"/>
                </a:solidFill>
              </a:rPr>
              <a:t>y</a:t>
            </a:r>
            <a:r>
              <a:rPr lang="de-DE" sz="1200" dirty="0">
                <a:solidFill>
                  <a:srgbClr val="002060"/>
                </a:solidFill>
              </a:rPr>
              <a:t> </a:t>
            </a:r>
            <a:endParaRPr lang="en-GB" sz="1200" dirty="0" err="1">
              <a:solidFill>
                <a:srgbClr val="002060"/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DDAD55B-7952-4CD7-8D05-812538535C11}"/>
              </a:ext>
            </a:extLst>
          </p:cNvPr>
          <p:cNvGrpSpPr/>
          <p:nvPr/>
        </p:nvGrpSpPr>
        <p:grpSpPr>
          <a:xfrm>
            <a:off x="496927" y="3892136"/>
            <a:ext cx="2908922" cy="2086821"/>
            <a:chOff x="493688" y="3773933"/>
            <a:chExt cx="2908922" cy="2086821"/>
          </a:xfrm>
        </p:grpSpPr>
        <p:sp>
          <p:nvSpPr>
            <p:cNvPr id="56" name="Textfeld 55">
              <a:extLst>
                <a:ext uri="{FF2B5EF4-FFF2-40B4-BE49-F238E27FC236}">
                  <a16:creationId xmlns:a16="http://schemas.microsoft.com/office/drawing/2014/main" id="{2FA9BA08-1A8D-48DD-A460-F473D704F73D}"/>
                </a:ext>
              </a:extLst>
            </p:cNvPr>
            <p:cNvSpPr txBox="1"/>
            <p:nvPr/>
          </p:nvSpPr>
          <p:spPr>
            <a:xfrm>
              <a:off x="493688" y="5377865"/>
              <a:ext cx="2908922" cy="4828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marL="285750" indent="-2857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rgbClr val="002060"/>
                  </a:solidFill>
                </a:rPr>
                <a:t>Elektroniczne urządzenia medyczne</a:t>
              </a:r>
              <a:endParaRPr lang="de-DE" sz="1200" dirty="0">
                <a:solidFill>
                  <a:srgbClr val="002060"/>
                </a:solidFill>
              </a:endParaRPr>
            </a:p>
            <a:p>
              <a:pPr marL="285750" indent="-2857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rgbClr val="002060"/>
                  </a:solidFill>
                </a:rPr>
                <a:t>Obudowy inkubatorów</a:t>
              </a:r>
              <a:endParaRPr lang="en-GB" sz="1200" dirty="0" err="1">
                <a:solidFill>
                  <a:srgbClr val="002060"/>
                </a:solidFill>
              </a:endParaRPr>
            </a:p>
          </p:txBody>
        </p:sp>
        <p:pic>
          <p:nvPicPr>
            <p:cNvPr id="9" name="Grafik 8" descr="Ein Bild, das drinnen, Möbel, Ausguss, Kübel enthält.&#10;&#10;Automatisch generierte Beschreibung">
              <a:extLst>
                <a:ext uri="{FF2B5EF4-FFF2-40B4-BE49-F238E27FC236}">
                  <a16:creationId xmlns:a16="http://schemas.microsoft.com/office/drawing/2014/main" id="{9C4A742A-50D3-453D-891F-F3A40BDA1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7375" y="3773933"/>
              <a:ext cx="2721548" cy="1534206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4B7769E-7577-4F6D-91F1-B20232D2CF18}"/>
              </a:ext>
            </a:extLst>
          </p:cNvPr>
          <p:cNvGrpSpPr/>
          <p:nvPr/>
        </p:nvGrpSpPr>
        <p:grpSpPr>
          <a:xfrm>
            <a:off x="496927" y="1570765"/>
            <a:ext cx="2908922" cy="1998685"/>
            <a:chOff x="359731" y="1035910"/>
            <a:chExt cx="2908922" cy="1998685"/>
          </a:xfrm>
        </p:grpSpPr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232A4285-AAC3-49A1-83FF-29C22B1515FC}"/>
                </a:ext>
              </a:extLst>
            </p:cNvPr>
            <p:cNvSpPr txBox="1"/>
            <p:nvPr/>
          </p:nvSpPr>
          <p:spPr>
            <a:xfrm>
              <a:off x="359731" y="2551706"/>
              <a:ext cx="2908922" cy="4828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marL="285750" indent="-2857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rgbClr val="002060"/>
                  </a:solidFill>
                </a:rPr>
                <a:t>Sztywne opakowania</a:t>
              </a:r>
              <a:endParaRPr lang="de-DE" sz="1200" dirty="0">
                <a:solidFill>
                  <a:srgbClr val="002060"/>
                </a:solidFill>
              </a:endParaRPr>
            </a:p>
            <a:p>
              <a:pPr marL="285750" indent="-2857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rgbClr val="002060"/>
                  </a:solidFill>
                </a:rPr>
                <a:t>Pierwotne opakowania </a:t>
              </a:r>
              <a:endParaRPr lang="en-GB" sz="1200" dirty="0" err="1">
                <a:solidFill>
                  <a:srgbClr val="002060"/>
                </a:solidFill>
              </a:endParaRPr>
            </a:p>
          </p:txBody>
        </p:sp>
        <p:pic>
          <p:nvPicPr>
            <p:cNvPr id="13" name="Grafik 12">
              <a:extLst>
                <a:ext uri="{FF2B5EF4-FFF2-40B4-BE49-F238E27FC236}">
                  <a16:creationId xmlns:a16="http://schemas.microsoft.com/office/drawing/2014/main" id="{F723FA0C-2894-4B16-A1B3-E61856E5B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159" y="1035910"/>
              <a:ext cx="2218571" cy="1479047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CE1DE2BB-28FA-4C03-840B-9488A6085705}"/>
              </a:ext>
            </a:extLst>
          </p:cNvPr>
          <p:cNvGrpSpPr/>
          <p:nvPr/>
        </p:nvGrpSpPr>
        <p:grpSpPr>
          <a:xfrm>
            <a:off x="8212919" y="4231086"/>
            <a:ext cx="3615857" cy="1747870"/>
            <a:chOff x="8212919" y="4231086"/>
            <a:chExt cx="3615857" cy="1747870"/>
          </a:xfrm>
        </p:grpSpPr>
        <p:sp>
          <p:nvSpPr>
            <p:cNvPr id="54" name="Textfeld 53">
              <a:extLst>
                <a:ext uri="{FF2B5EF4-FFF2-40B4-BE49-F238E27FC236}">
                  <a16:creationId xmlns:a16="http://schemas.microsoft.com/office/drawing/2014/main" id="{2E3EF8DE-2A2C-4508-9374-FDFAF85CCEE2}"/>
                </a:ext>
              </a:extLst>
            </p:cNvPr>
            <p:cNvSpPr txBox="1"/>
            <p:nvPr/>
          </p:nvSpPr>
          <p:spPr>
            <a:xfrm>
              <a:off x="9020394" y="5496067"/>
              <a:ext cx="1848505" cy="4828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marL="285750" indent="-2857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rgbClr val="002060"/>
                  </a:solidFill>
                </a:rPr>
                <a:t>Złącza</a:t>
              </a:r>
              <a:endParaRPr lang="de-DE" sz="1200" dirty="0">
                <a:solidFill>
                  <a:srgbClr val="002060"/>
                </a:solidFill>
              </a:endParaRPr>
            </a:p>
            <a:p>
              <a:pPr marL="285750" indent="-2857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rgbClr val="002060"/>
                  </a:solidFill>
                </a:rPr>
                <a:t>Systemy dożylne</a:t>
              </a:r>
              <a:endParaRPr lang="en-GB" sz="1200" dirty="0" err="1">
                <a:solidFill>
                  <a:srgbClr val="002060"/>
                </a:solidFill>
              </a:endParaRPr>
            </a:p>
          </p:txBody>
        </p:sp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25B21C44-93BD-4BA3-8298-A8A46D87F6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12919" y="4231086"/>
              <a:ext cx="3615857" cy="1229824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162AB04-EBA5-4566-AA32-3B2DD2665FF3}"/>
              </a:ext>
            </a:extLst>
          </p:cNvPr>
          <p:cNvGrpSpPr/>
          <p:nvPr/>
        </p:nvGrpSpPr>
        <p:grpSpPr>
          <a:xfrm>
            <a:off x="8212919" y="1573372"/>
            <a:ext cx="3615857" cy="2129689"/>
            <a:chOff x="8271827" y="1285624"/>
            <a:chExt cx="3615857" cy="2129689"/>
          </a:xfrm>
        </p:grpSpPr>
        <p:sp>
          <p:nvSpPr>
            <p:cNvPr id="53" name="Textfeld 52">
              <a:extLst>
                <a:ext uri="{FF2B5EF4-FFF2-40B4-BE49-F238E27FC236}">
                  <a16:creationId xmlns:a16="http://schemas.microsoft.com/office/drawing/2014/main" id="{83098FC8-7A22-40DC-BA6B-8C7952D757F0}"/>
                </a:ext>
              </a:extLst>
            </p:cNvPr>
            <p:cNvSpPr txBox="1"/>
            <p:nvPr/>
          </p:nvSpPr>
          <p:spPr>
            <a:xfrm>
              <a:off x="8570586" y="2932424"/>
              <a:ext cx="3018337" cy="48288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 anchor="t">
              <a:spAutoFit/>
            </a:bodyPr>
            <a:lstStyle/>
            <a:p>
              <a:pPr marL="285750" indent="-2857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rgbClr val="002060"/>
                  </a:solidFill>
                </a:rPr>
                <a:t>Pompy insulinowe</a:t>
              </a:r>
              <a:endParaRPr lang="de-DE" sz="1200" dirty="0">
                <a:solidFill>
                  <a:srgbClr val="002060"/>
                </a:solidFill>
              </a:endParaRPr>
            </a:p>
            <a:p>
              <a:pPr marL="285750" indent="-285750">
                <a:lnSpc>
                  <a:spcPct val="110000"/>
                </a:lnSpc>
                <a:buFont typeface="Arial" panose="020B0604020202020204" pitchFamily="34" charset="0"/>
                <a:buChar char="•"/>
              </a:pPr>
              <a:r>
                <a:rPr lang="pl-PL" sz="1200" dirty="0">
                  <a:solidFill>
                    <a:srgbClr val="002060"/>
                  </a:solidFill>
                </a:rPr>
                <a:t>Urządzenia do podawania leków</a:t>
              </a:r>
              <a:endParaRPr lang="en-GB" sz="1200" dirty="0" err="1">
                <a:solidFill>
                  <a:srgbClr val="002060"/>
                </a:solidFill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73CBA50-9AF4-4BE0-9478-631318CB5484}"/>
                </a:ext>
              </a:extLst>
            </p:cNvPr>
            <p:cNvGrpSpPr/>
            <p:nvPr/>
          </p:nvGrpSpPr>
          <p:grpSpPr>
            <a:xfrm>
              <a:off x="8271827" y="1285624"/>
              <a:ext cx="3615857" cy="1646800"/>
              <a:chOff x="8271827" y="1285624"/>
              <a:chExt cx="3615857" cy="1646800"/>
            </a:xfrm>
          </p:grpSpPr>
          <p:pic>
            <p:nvPicPr>
              <p:cNvPr id="20" name="Grafik 19">
                <a:extLst>
                  <a:ext uri="{FF2B5EF4-FFF2-40B4-BE49-F238E27FC236}">
                    <a16:creationId xmlns:a16="http://schemas.microsoft.com/office/drawing/2014/main" id="{C89B783A-C899-4CF7-913D-6A8D6FE7C8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558012" y="1285624"/>
                <a:ext cx="2329672" cy="1646800"/>
              </a:xfrm>
              <a:prstGeom prst="rect">
                <a:avLst/>
              </a:prstGeom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9B3DE2B1-9492-47A7-9934-21C3CA04537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271827" y="1309132"/>
                <a:ext cx="1138844" cy="1623292"/>
              </a:xfrm>
              <a:prstGeom prst="rect">
                <a:avLst/>
              </a:prstGeom>
            </p:spPr>
          </p:pic>
        </p:grpSp>
      </p:grpSp>
      <p:sp>
        <p:nvSpPr>
          <p:cNvPr id="25" name="Titel 1">
            <a:extLst>
              <a:ext uri="{FF2B5EF4-FFF2-40B4-BE49-F238E27FC236}">
                <a16:creationId xmlns:a16="http://schemas.microsoft.com/office/drawing/2014/main" id="{394C9966-A72D-4171-9399-D49CFD373168}"/>
              </a:ext>
            </a:extLst>
          </p:cNvPr>
          <p:cNvSpPr txBox="1">
            <a:spLocks/>
          </p:cNvSpPr>
          <p:nvPr/>
        </p:nvSpPr>
        <p:spPr bwMode="gray">
          <a:xfrm>
            <a:off x="587375" y="495300"/>
            <a:ext cx="11017250" cy="936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pl-PL" dirty="0"/>
              <a:t>Przykłady zastosowań - Healthcare</a:t>
            </a:r>
            <a:endParaRPr lang="de-DE" dirty="0"/>
          </a:p>
        </p:txBody>
      </p:sp>
      <p:pic>
        <p:nvPicPr>
          <p:cNvPr id="29" name="Grafik 8">
            <a:extLst>
              <a:ext uri="{FF2B5EF4-FFF2-40B4-BE49-F238E27FC236}">
                <a16:creationId xmlns:a16="http://schemas.microsoft.com/office/drawing/2014/main" id="{7E833E9A-6F24-4B5D-9AB6-EDEB0724235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17" b="21804"/>
          <a:stretch/>
        </p:blipFill>
        <p:spPr>
          <a:xfrm>
            <a:off x="9658196" y="187523"/>
            <a:ext cx="1946429" cy="778277"/>
          </a:xfrm>
          <a:prstGeom prst="rect">
            <a:avLst/>
          </a:prstGeom>
        </p:spPr>
      </p:pic>
      <p:pic>
        <p:nvPicPr>
          <p:cNvPr id="2" name="Grafik 32">
            <a:hlinkClick r:id="" action="ppaction://noaction"/>
            <a:extLst>
              <a:ext uri="{FF2B5EF4-FFF2-40B4-BE49-F238E27FC236}">
                <a16:creationId xmlns:a16="http://schemas.microsoft.com/office/drawing/2014/main" id="{E54DF9D9-16B5-4133-137B-4809D79D8F9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pic>
        <p:nvPicPr>
          <p:cNvPr id="4" name="Grafik 10">
            <a:hlinkClick r:id="rId10" action="ppaction://hlinksldjump"/>
            <a:extLst>
              <a:ext uri="{FF2B5EF4-FFF2-40B4-BE49-F238E27FC236}">
                <a16:creationId xmlns:a16="http://schemas.microsoft.com/office/drawing/2014/main" id="{8AADAA99-246E-3FC2-FE8E-E5902F41D85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9935228" y="6389360"/>
            <a:ext cx="1689669" cy="20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200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8">
            <a:extLst>
              <a:ext uri="{FF2B5EF4-FFF2-40B4-BE49-F238E27FC236}">
                <a16:creationId xmlns:a16="http://schemas.microsoft.com/office/drawing/2014/main" id="{ABF81434-9B62-6A70-5123-ED20B3C6C6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Oval 42">
            <a:extLst>
              <a:ext uri="{FF2B5EF4-FFF2-40B4-BE49-F238E27FC236}">
                <a16:creationId xmlns:a16="http://schemas.microsoft.com/office/drawing/2014/main" id="{67DBD06C-D199-3241-842C-A619249778D7}"/>
              </a:ext>
            </a:extLst>
          </p:cNvPr>
          <p:cNvSpPr/>
          <p:nvPr/>
        </p:nvSpPr>
        <p:spPr>
          <a:xfrm>
            <a:off x="4567340" y="1843164"/>
            <a:ext cx="3082604" cy="3082604"/>
          </a:xfrm>
          <a:prstGeom prst="ellipse">
            <a:avLst/>
          </a:prstGeom>
          <a:noFill/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/>
              <a:defRPr/>
            </a:pPr>
            <a:endParaRPr kumimoji="0" lang="de-DE" sz="18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79" name="Grafik 78">
            <a:hlinkClick r:id="" action="ppaction://noaction"/>
            <a:extLst>
              <a:ext uri="{FF2B5EF4-FFF2-40B4-BE49-F238E27FC236}">
                <a16:creationId xmlns:a16="http://schemas.microsoft.com/office/drawing/2014/main" id="{94C45E7A-A979-ABE4-74AE-7C23366FB1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8439" y="2857235"/>
            <a:ext cx="3625765" cy="450474"/>
          </a:xfrm>
          <a:prstGeom prst="rect">
            <a:avLst/>
          </a:prstGeom>
        </p:spPr>
      </p:pic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14B18ADC-8570-A172-43DF-ABB4329C82FD}"/>
              </a:ext>
            </a:extLst>
          </p:cNvPr>
          <p:cNvSpPr txBox="1">
            <a:spLocks/>
          </p:cNvSpPr>
          <p:nvPr/>
        </p:nvSpPr>
        <p:spPr>
          <a:xfrm>
            <a:off x="587375" y="6389168"/>
            <a:ext cx="360053" cy="208780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70503-8B05-4D20-8F1F-7C533DF5B48E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4" name="Titel 1">
            <a:extLst>
              <a:ext uri="{FF2B5EF4-FFF2-40B4-BE49-F238E27FC236}">
                <a16:creationId xmlns:a16="http://schemas.microsoft.com/office/drawing/2014/main" id="{FE02A895-3E36-6B4F-A5B7-CC5FA31977D2}"/>
              </a:ext>
            </a:extLst>
          </p:cNvPr>
          <p:cNvSpPr txBox="1">
            <a:spLocks/>
          </p:cNvSpPr>
          <p:nvPr/>
        </p:nvSpPr>
        <p:spPr bwMode="gray">
          <a:xfrm>
            <a:off x="586800" y="820546"/>
            <a:ext cx="10414280" cy="7362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schemeClr val="bg1"/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8" name="Textfeld 11">
            <a:extLst>
              <a:ext uri="{FF2B5EF4-FFF2-40B4-BE49-F238E27FC236}">
                <a16:creationId xmlns:a16="http://schemas.microsoft.com/office/drawing/2014/main" id="{DCA4EA48-4ABB-F35D-4FA7-869EDA5BBE7D}"/>
              </a:ext>
            </a:extLst>
          </p:cNvPr>
          <p:cNvSpPr txBox="1"/>
          <p:nvPr/>
        </p:nvSpPr>
        <p:spPr>
          <a:xfrm>
            <a:off x="586800" y="3705786"/>
            <a:ext cx="5400675" cy="955326"/>
          </a:xfrm>
          <a:prstGeom prst="rect">
            <a:avLst/>
          </a:prstGeom>
          <a:noFill/>
        </p:spPr>
        <p:txBody>
          <a:bodyPr wrap="square" lIns="0" tIns="0" rIns="0" bIns="0" anchor="b" anchorCtr="0">
            <a:noAutofit/>
          </a:bodyPr>
          <a:lstStyle/>
          <a:p>
            <a:r>
              <a:rPr lang="de-DE" sz="1400" dirty="0">
                <a:solidFill>
                  <a:schemeClr val="bg1"/>
                </a:solidFill>
                <a:cs typeface="Calibri" panose="020F0502020204030204" pitchFamily="34" charset="0"/>
              </a:rPr>
              <a:t>ALBIS </a:t>
            </a:r>
            <a:r>
              <a:rPr lang="pl-PL" sz="1400" dirty="0">
                <a:solidFill>
                  <a:schemeClr val="bg1"/>
                </a:solidFill>
                <a:cs typeface="Calibri" panose="020F0502020204030204" pitchFamily="34" charset="0"/>
              </a:rPr>
              <a:t>POLSKA Sp. z o.o.</a:t>
            </a:r>
            <a:endParaRPr lang="de-DE" sz="1400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r>
              <a:rPr lang="pl-PL" sz="1400" dirty="0">
                <a:solidFill>
                  <a:schemeClr val="bg1"/>
                </a:solidFill>
                <a:effectLst/>
                <a:ea typeface="DengXian" panose="02010600030101010101" pitchFamily="2" charset="-122"/>
                <a:cs typeface="Calibri" panose="020F0502020204030204" pitchFamily="34" charset="0"/>
              </a:rPr>
              <a:t>Marcelińska 90</a:t>
            </a:r>
          </a:p>
          <a:p>
            <a:r>
              <a:rPr lang="pl-PL" sz="1400" b="0" dirty="0">
                <a:solidFill>
                  <a:schemeClr val="bg1"/>
                </a:solidFill>
                <a:ea typeface="DengXian" panose="02010600030101010101" pitchFamily="2" charset="-122"/>
                <a:cs typeface="Calibri" panose="020F0502020204030204" pitchFamily="34" charset="0"/>
                <a:sym typeface="Wingdings 2" panose="05020102010507070707" pitchFamily="18" charset="2"/>
              </a:rPr>
              <a:t>60-324 Poznań</a:t>
            </a:r>
          </a:p>
          <a:p>
            <a:r>
              <a:rPr lang="pl-PL" sz="1400" dirty="0">
                <a:solidFill>
                  <a:schemeClr val="bg1"/>
                </a:solidFill>
                <a:ea typeface="DengXian" panose="02010600030101010101" pitchFamily="2" charset="-122"/>
                <a:cs typeface="Calibri" panose="020F0502020204030204" pitchFamily="34" charset="0"/>
                <a:sym typeface="Wingdings 2" panose="05020102010507070707" pitchFamily="18" charset="2"/>
              </a:rPr>
              <a:t>Polska</a:t>
            </a:r>
            <a:endParaRPr lang="en-US" sz="1400" b="0" dirty="0">
              <a:solidFill>
                <a:schemeClr val="bg1"/>
              </a:solidFill>
              <a:cs typeface="Calibri" panose="020F0502020204030204" pitchFamily="34" charset="0"/>
              <a:sym typeface="Wingdings 2" panose="05020102010507070707" pitchFamily="18" charset="2"/>
            </a:endParaRP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A43335F-5DF8-2F44-7BDF-37A60DC99057}"/>
              </a:ext>
            </a:extLst>
          </p:cNvPr>
          <p:cNvSpPr txBox="1"/>
          <p:nvPr/>
        </p:nvSpPr>
        <p:spPr>
          <a:xfrm>
            <a:off x="3412447" y="3740391"/>
            <a:ext cx="4140473" cy="147431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pl-PL" sz="1400" b="1" dirty="0">
                <a:solidFill>
                  <a:schemeClr val="bg1"/>
                </a:solidFill>
                <a:cs typeface="Calibri" panose="020F0502020204030204" pitchFamily="34" charset="0"/>
              </a:rPr>
              <a:t>Wojciech Mariański</a:t>
            </a:r>
            <a:br>
              <a:rPr lang="en-US" sz="1400" b="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pl-PL" sz="1400" dirty="0">
                <a:solidFill>
                  <a:schemeClr val="bg1"/>
                </a:solidFill>
                <a:cs typeface="Calibri" panose="020F0502020204030204" pitchFamily="34" charset="0"/>
              </a:rPr>
              <a:t>Application Development </a:t>
            </a:r>
            <a:r>
              <a:rPr lang="pl-PL" sz="1400" dirty="0" err="1">
                <a:solidFill>
                  <a:schemeClr val="bg1"/>
                </a:solidFill>
                <a:cs typeface="Calibri" panose="020F0502020204030204" pitchFamily="34" charset="0"/>
              </a:rPr>
              <a:t>Engineer</a:t>
            </a:r>
            <a:br>
              <a:rPr lang="en-US" sz="1400" b="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sz="1400" b="0" dirty="0">
                <a:solidFill>
                  <a:schemeClr val="bg1"/>
                </a:solidFill>
                <a:cs typeface="Calibri" panose="020F0502020204030204" pitchFamily="34" charset="0"/>
              </a:rPr>
              <a:t>  </a:t>
            </a:r>
            <a:r>
              <a:rPr lang="en-US" sz="1400" b="0" dirty="0">
                <a:solidFill>
                  <a:schemeClr val="bg1"/>
                </a:solidFill>
                <a:cs typeface="Calibri" panose="020F0502020204030204" pitchFamily="34" charset="0"/>
                <a:sym typeface="Wingdings 2" panose="05020102010507070707" pitchFamily="18" charset="2"/>
              </a:rPr>
              <a:t></a:t>
            </a:r>
            <a:r>
              <a:rPr lang="en-US" sz="1400" b="0" dirty="0">
                <a:solidFill>
                  <a:schemeClr val="bg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 :</a:t>
            </a:r>
            <a:r>
              <a:rPr lang="en-US" sz="1400" b="0" dirty="0">
                <a:solidFill>
                  <a:schemeClr val="bg1"/>
                </a:solidFill>
                <a:cs typeface="Calibri" panose="020F0502020204030204" pitchFamily="34" charset="0"/>
              </a:rPr>
              <a:t> </a:t>
            </a:r>
            <a:r>
              <a:rPr lang="pl-PL" sz="1400" dirty="0">
                <a:solidFill>
                  <a:schemeClr val="bg1"/>
                </a:solidFill>
                <a:cs typeface="Calibri" panose="020F0502020204030204" pitchFamily="34" charset="0"/>
              </a:rPr>
              <a:t>+48 662 141 877</a:t>
            </a:r>
            <a:br>
              <a:rPr lang="en-US" sz="1400" b="0" dirty="0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</a:t>
            </a:r>
            <a:r>
              <a:rPr lang="en-US" sz="1400" b="0" dirty="0">
                <a:solidFill>
                  <a:schemeClr val="bg1"/>
                </a:solidFill>
                <a:cs typeface="Calibri" panose="020F0502020204030204" pitchFamily="34" charset="0"/>
              </a:rPr>
              <a:t> : </a:t>
            </a:r>
            <a:r>
              <a:rPr lang="pl-PL" sz="1400" u="sng" dirty="0">
                <a:solidFill>
                  <a:schemeClr val="bg1"/>
                </a:solidFill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wojciech.marianski@albis.com</a:t>
            </a:r>
            <a:endParaRPr lang="pl-PL" sz="1400" u="sng" dirty="0">
              <a:solidFill>
                <a:schemeClr val="bg1"/>
              </a:solidFill>
              <a:cs typeface="Calibri" panose="020F0502020204030204" pitchFamily="34" charset="0"/>
            </a:endParaRPr>
          </a:p>
          <a:p>
            <a:r>
              <a:rPr lang="en-US" sz="1400" dirty="0">
                <a:solidFill>
                  <a:schemeClr val="bg1"/>
                </a:solidFill>
                <a:cs typeface="Calibri" panose="020F0502020204030204" pitchFamily="34" charset="0"/>
                <a:sym typeface="Wingdings" panose="05000000000000000000" pitchFamily="2" charset="2"/>
              </a:rPr>
              <a:t> : </a:t>
            </a:r>
            <a:r>
              <a:rPr lang="de-DE" sz="1400" dirty="0">
                <a:solidFill>
                  <a:schemeClr val="bg1"/>
                </a:solidFill>
                <a:cs typeface="Calibri" panose="020F0502020204030204" pitchFamily="34" charset="0"/>
                <a:sym typeface="Webdings" panose="05030102010509060703" pitchFamily="18" charset="2"/>
              </a:rPr>
              <a:t> : </a:t>
            </a:r>
            <a:r>
              <a:rPr lang="de-DE" sz="1400" dirty="0">
                <a:solidFill>
                  <a:schemeClr val="bg1"/>
                </a:solidFill>
                <a:cs typeface="Calibri" panose="020F0502020204030204" pitchFamily="34" charset="0"/>
              </a:rPr>
              <a:t>www.albis.com</a:t>
            </a:r>
          </a:p>
          <a:p>
            <a:pPr>
              <a:lnSpc>
                <a:spcPct val="110000"/>
              </a:lnSpc>
            </a:pPr>
            <a:endParaRPr lang="en-US" sz="1400" u="sng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30777E44-9CF3-FCFB-90F6-A4FE19339D7D}"/>
              </a:ext>
            </a:extLst>
          </p:cNvPr>
          <p:cNvSpPr txBox="1"/>
          <p:nvPr/>
        </p:nvSpPr>
        <p:spPr>
          <a:xfrm>
            <a:off x="586800" y="1628807"/>
            <a:ext cx="6369413" cy="95532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pl-PL" sz="5400" dirty="0">
                <a:solidFill>
                  <a:schemeClr val="bg1"/>
                </a:solidFill>
              </a:rPr>
              <a:t>Dziękuję za uwagę</a:t>
            </a:r>
            <a:r>
              <a:rPr lang="de-DE" sz="5400" dirty="0">
                <a:solidFill>
                  <a:schemeClr val="bg1"/>
                </a:solidFill>
              </a:rPr>
              <a:t>!</a:t>
            </a:r>
            <a:endParaRPr lang="en-GB" sz="1050" b="1" dirty="0" err="1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A0F6E1B-78D7-38A3-195D-367B452A4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87375" y="6388573"/>
            <a:ext cx="360053" cy="208780"/>
          </a:xfrm>
        </p:spPr>
        <p:txBody>
          <a:bodyPr/>
          <a:lstStyle/>
          <a:p>
            <a:fld id="{2D470503-8B05-4D20-8F1F-7C533DF5B48E}" type="slidenum">
              <a:rPr lang="de-DE" smtClean="0">
                <a:solidFill>
                  <a:schemeClr val="bg1"/>
                </a:solidFill>
              </a:rPr>
              <a:pPr/>
              <a:t>23</a:t>
            </a:fld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3054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8BCC3CA-ECA5-814D-AE56-9CA75BEC3C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2"/>
              </a:buBlip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7" name="Grafik 16">
            <a:hlinkClick r:id="" action="ppaction://noaction"/>
            <a:extLst>
              <a:ext uri="{FF2B5EF4-FFF2-40B4-BE49-F238E27FC236}">
                <a16:creationId xmlns:a16="http://schemas.microsoft.com/office/drawing/2014/main" id="{08DF13A7-3964-C548-B8B9-ADB6CE29CB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sp>
        <p:nvSpPr>
          <p:cNvPr id="74" name="Textfeld 73">
            <a:extLst>
              <a:ext uri="{FF2B5EF4-FFF2-40B4-BE49-F238E27FC236}">
                <a16:creationId xmlns:a16="http://schemas.microsoft.com/office/drawing/2014/main" id="{79A6D9B1-32A2-AD45-9903-C9491FAAD377}"/>
              </a:ext>
            </a:extLst>
          </p:cNvPr>
          <p:cNvSpPr txBox="1"/>
          <p:nvPr/>
        </p:nvSpPr>
        <p:spPr>
          <a:xfrm>
            <a:off x="1187130" y="2352196"/>
            <a:ext cx="2748630" cy="1151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milion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ów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prstClr val="white"/>
                </a:solidFill>
                <a:latin typeface="Arial"/>
              </a:rPr>
              <a:t>t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on tworzyw sztucznych „wycieka” każdego roku do oceanu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5" name="ZoneTexte 21">
            <a:extLst>
              <a:ext uri="{FF2B5EF4-FFF2-40B4-BE49-F238E27FC236}">
                <a16:creationId xmlns:a16="http://schemas.microsoft.com/office/drawing/2014/main" id="{617F2424-A120-D047-8B9A-6A6B6C585E96}"/>
              </a:ext>
            </a:extLst>
          </p:cNvPr>
          <p:cNvSpPr txBox="1"/>
          <p:nvPr/>
        </p:nvSpPr>
        <p:spPr>
          <a:xfrm>
            <a:off x="587375" y="1844824"/>
            <a:ext cx="5028109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700" b="1" dirty="0">
                <a:solidFill>
                  <a:srgbClr val="006ED8"/>
                </a:solidFill>
                <a:latin typeface="Arial"/>
              </a:rPr>
              <a:t>ODPADY TWORZYW SZTUCZNYCH</a:t>
            </a:r>
            <a:endParaRPr kumimoji="0" lang="fr-FR" sz="1700" b="1" i="0" u="none" strike="noStrike" kern="1200" cap="none" spc="0" normalizeH="0" baseline="0" noProof="0" dirty="0">
              <a:ln>
                <a:noFill/>
              </a:ln>
              <a:solidFill>
                <a:srgbClr val="006ED8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6" name="Textfeld 75">
            <a:extLst>
              <a:ext uri="{FF2B5EF4-FFF2-40B4-BE49-F238E27FC236}">
                <a16:creationId xmlns:a16="http://schemas.microsoft.com/office/drawing/2014/main" id="{91295C50-2852-2342-802F-177BA836C32A}"/>
              </a:ext>
            </a:extLst>
          </p:cNvPr>
          <p:cNvSpPr txBox="1"/>
          <p:nvPr/>
        </p:nvSpPr>
        <p:spPr>
          <a:xfrm>
            <a:off x="7926155" y="2432897"/>
            <a:ext cx="1739674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>
                <a:ln>
                  <a:noFill/>
                </a:ln>
                <a:solidFill>
                  <a:srgbClr val="006E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150</a:t>
            </a: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7" name="Textfeld 76">
            <a:extLst>
              <a:ext uri="{FF2B5EF4-FFF2-40B4-BE49-F238E27FC236}">
                <a16:creationId xmlns:a16="http://schemas.microsoft.com/office/drawing/2014/main" id="{34FD876F-B1A0-F34A-995B-E11589690EE8}"/>
              </a:ext>
            </a:extLst>
          </p:cNvPr>
          <p:cNvSpPr txBox="1"/>
          <p:nvPr/>
        </p:nvSpPr>
        <p:spPr>
          <a:xfrm>
            <a:off x="4295800" y="2308113"/>
            <a:ext cx="3241113" cy="6832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4800" b="1" i="0" u="none" strike="noStrike" kern="1200" cap="none" spc="0" normalizeH="0" baseline="0" noProof="0" dirty="0">
                <a:ln>
                  <a:noFill/>
                </a:ln>
                <a:solidFill>
                  <a:srgbClr val="006E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 Minutę</a:t>
            </a:r>
            <a:r>
              <a:rPr kumimoji="0" lang="de-DE" sz="4800" b="1" i="0" u="none" strike="noStrike" kern="1200" cap="none" spc="0" normalizeH="0" baseline="0" noProof="0" dirty="0">
                <a:ln>
                  <a:noFill/>
                </a:ln>
                <a:solidFill>
                  <a:srgbClr val="006E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8" name="ZoneTexte 21">
            <a:extLst>
              <a:ext uri="{FF2B5EF4-FFF2-40B4-BE49-F238E27FC236}">
                <a16:creationId xmlns:a16="http://schemas.microsoft.com/office/drawing/2014/main" id="{3B1512D8-09C7-8A48-B0AC-4756A36088A7}"/>
              </a:ext>
            </a:extLst>
          </p:cNvPr>
          <p:cNvSpPr txBox="1"/>
          <p:nvPr/>
        </p:nvSpPr>
        <p:spPr>
          <a:xfrm>
            <a:off x="587375" y="4170879"/>
            <a:ext cx="5028109" cy="3539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1700" b="1" dirty="0">
                <a:solidFill>
                  <a:srgbClr val="8C008C"/>
                </a:solidFill>
                <a:latin typeface="Arial"/>
              </a:rPr>
              <a:t>WSKAŹNIKI RECYKLINGU</a:t>
            </a:r>
            <a:endParaRPr kumimoji="0" lang="fr-FR" sz="1700" b="1" i="0" u="none" strike="noStrike" kern="1200" cap="none" spc="0" normalizeH="0" baseline="0" noProof="0" dirty="0">
              <a:ln>
                <a:noFill/>
              </a:ln>
              <a:solidFill>
                <a:srgbClr val="8C008C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9" name="Textfeld 78">
            <a:extLst>
              <a:ext uri="{FF2B5EF4-FFF2-40B4-BE49-F238E27FC236}">
                <a16:creationId xmlns:a16="http://schemas.microsoft.com/office/drawing/2014/main" id="{F5AB36D9-C0DF-CD47-91A0-452AE1D91514}"/>
              </a:ext>
            </a:extLst>
          </p:cNvPr>
          <p:cNvSpPr txBox="1"/>
          <p:nvPr/>
        </p:nvSpPr>
        <p:spPr>
          <a:xfrm>
            <a:off x="527611" y="4698972"/>
            <a:ext cx="3691687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200" b="1" dirty="0">
                <a:solidFill>
                  <a:prstClr val="white"/>
                </a:solidFill>
                <a:latin typeface="Arial"/>
              </a:rPr>
              <a:t>zaledwie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8C00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14%</a:t>
            </a:r>
          </a:p>
        </p:txBody>
      </p:sp>
      <p:sp>
        <p:nvSpPr>
          <p:cNvPr id="80" name="Textfeld 79">
            <a:extLst>
              <a:ext uri="{FF2B5EF4-FFF2-40B4-BE49-F238E27FC236}">
                <a16:creationId xmlns:a16="http://schemas.microsoft.com/office/drawing/2014/main" id="{021AE393-4A53-0C41-B12A-6968B1CE8C33}"/>
              </a:ext>
            </a:extLst>
          </p:cNvPr>
          <p:cNvSpPr txBox="1"/>
          <p:nvPr/>
        </p:nvSpPr>
        <p:spPr>
          <a:xfrm>
            <a:off x="4219300" y="4774551"/>
            <a:ext cx="3691687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zaledwie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8C00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17,8</a:t>
            </a:r>
          </a:p>
        </p:txBody>
      </p:sp>
      <p:sp>
        <p:nvSpPr>
          <p:cNvPr id="81" name="Rechteck 80">
            <a:extLst>
              <a:ext uri="{FF2B5EF4-FFF2-40B4-BE49-F238E27FC236}">
                <a16:creationId xmlns:a16="http://schemas.microsoft.com/office/drawing/2014/main" id="{3D670B2C-E6B5-0044-81B3-0F3E8990D496}"/>
              </a:ext>
            </a:extLst>
          </p:cNvPr>
          <p:cNvSpPr/>
          <p:nvPr/>
        </p:nvSpPr>
        <p:spPr>
          <a:xfrm>
            <a:off x="531181" y="2221901"/>
            <a:ext cx="655949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>
                <a:ln>
                  <a:noFill/>
                </a:ln>
                <a:solidFill>
                  <a:srgbClr val="006E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Rechteck 81">
            <a:extLst>
              <a:ext uri="{FF2B5EF4-FFF2-40B4-BE49-F238E27FC236}">
                <a16:creationId xmlns:a16="http://schemas.microsoft.com/office/drawing/2014/main" id="{D4495C53-589E-054B-8439-35096E443EC2}"/>
              </a:ext>
            </a:extLst>
          </p:cNvPr>
          <p:cNvSpPr/>
          <p:nvPr/>
        </p:nvSpPr>
        <p:spPr>
          <a:xfrm>
            <a:off x="4295800" y="3000275"/>
            <a:ext cx="3888432" cy="11018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pl-PL" dirty="0">
                <a:solidFill>
                  <a:prstClr val="white"/>
                </a:solidFill>
                <a:latin typeface="Arial"/>
              </a:rPr>
              <a:t>Do oceanu trafia </a:t>
            </a:r>
            <a:r>
              <a:rPr lang="pl-PL" sz="3200" b="1" dirty="0">
                <a:solidFill>
                  <a:prstClr val="white"/>
                </a:solidFill>
                <a:latin typeface="Arial"/>
              </a:rPr>
              <a:t>jedna ciężarówka </a:t>
            </a:r>
            <a:r>
              <a:rPr lang="pl-PL" dirty="0">
                <a:solidFill>
                  <a:prstClr val="white"/>
                </a:solidFill>
                <a:latin typeface="Arial"/>
              </a:rPr>
              <a:t>odpadów z tworzyw sztucznych</a:t>
            </a:r>
            <a:endParaRPr lang="en-GB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83" name="Rechteck 82">
            <a:extLst>
              <a:ext uri="{FF2B5EF4-FFF2-40B4-BE49-F238E27FC236}">
                <a16:creationId xmlns:a16="http://schemas.microsoft.com/office/drawing/2014/main" id="{BD44F936-313B-4441-A7F3-C8D0088B1F63}"/>
              </a:ext>
            </a:extLst>
          </p:cNvPr>
          <p:cNvSpPr/>
          <p:nvPr/>
        </p:nvSpPr>
        <p:spPr>
          <a:xfrm>
            <a:off x="9578638" y="2357798"/>
            <a:ext cx="2613361" cy="115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milion</a:t>
            </a: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ów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ton tworzyw sztucznych znajduje się obecnie w oceanach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4" name="Rechteck 83">
            <a:extLst>
              <a:ext uri="{FF2B5EF4-FFF2-40B4-BE49-F238E27FC236}">
                <a16:creationId xmlns:a16="http://schemas.microsoft.com/office/drawing/2014/main" id="{BFCE8510-564E-794D-99EA-852F58495AB1}"/>
              </a:ext>
            </a:extLst>
          </p:cNvPr>
          <p:cNvSpPr/>
          <p:nvPr/>
        </p:nvSpPr>
        <p:spPr>
          <a:xfrm>
            <a:off x="466127" y="5568765"/>
            <a:ext cx="3691687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wszystkich opakowań z tworzyw sztucznych na całym świecie jest zbierane w celu ich recyklingu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5" name="Rechteck 84">
            <a:extLst>
              <a:ext uri="{FF2B5EF4-FFF2-40B4-BE49-F238E27FC236}">
                <a16:creationId xmlns:a16="http://schemas.microsoft.com/office/drawing/2014/main" id="{9B240242-7B6B-CD4A-8D59-835C9EBC0020}"/>
              </a:ext>
            </a:extLst>
          </p:cNvPr>
          <p:cNvSpPr/>
          <p:nvPr/>
        </p:nvSpPr>
        <p:spPr>
          <a:xfrm>
            <a:off x="4219300" y="5568765"/>
            <a:ext cx="4142595" cy="92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miliona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ton odpadów opakowaniowych z tworzyw sztucznych zbieranych jest w UE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6" name="Gerader Verbinder 31">
            <a:extLst>
              <a:ext uri="{FF2B5EF4-FFF2-40B4-BE49-F238E27FC236}">
                <a16:creationId xmlns:a16="http://schemas.microsoft.com/office/drawing/2014/main" id="{C813A7DF-9F09-CF42-9C78-513828ED6560}"/>
              </a:ext>
            </a:extLst>
          </p:cNvPr>
          <p:cNvCxnSpPr>
            <a:cxnSpLocks/>
          </p:cNvCxnSpPr>
          <p:nvPr/>
        </p:nvCxnSpPr>
        <p:spPr>
          <a:xfrm>
            <a:off x="531181" y="2186212"/>
            <a:ext cx="1112369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Gerader Verbinder 31">
            <a:extLst>
              <a:ext uri="{FF2B5EF4-FFF2-40B4-BE49-F238E27FC236}">
                <a16:creationId xmlns:a16="http://schemas.microsoft.com/office/drawing/2014/main" id="{8090B781-23A0-8447-B3F4-D3C9D1F7B31E}"/>
              </a:ext>
            </a:extLst>
          </p:cNvPr>
          <p:cNvCxnSpPr>
            <a:cxnSpLocks/>
          </p:cNvCxnSpPr>
          <p:nvPr/>
        </p:nvCxnSpPr>
        <p:spPr>
          <a:xfrm>
            <a:off x="531181" y="4529599"/>
            <a:ext cx="1112369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467B98A5-7F69-924B-B10A-19546318C6D5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6349" r="20562" b="6494"/>
          <a:stretch/>
        </p:blipFill>
        <p:spPr>
          <a:xfrm>
            <a:off x="11136560" y="284604"/>
            <a:ext cx="792088" cy="79208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62FCCEF-2943-4113-839C-EDCEC443A3CD}"/>
              </a:ext>
            </a:extLst>
          </p:cNvPr>
          <p:cNvSpPr txBox="1"/>
          <p:nvPr/>
        </p:nvSpPr>
        <p:spPr>
          <a:xfrm>
            <a:off x="8194525" y="4573447"/>
            <a:ext cx="3691687" cy="17953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zaledwie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srgbClr val="8C00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42%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 tych odpadów poddawanych jest recyklingowi w </a:t>
            </a:r>
            <a:r>
              <a:rPr lang="pl-PL" dirty="0">
                <a:solidFill>
                  <a:prstClr val="white"/>
                </a:solidFill>
                <a:latin typeface="Arial"/>
              </a:rPr>
              <a:t>UE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28+NO/CH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Foliennummernplatzhalter 3">
            <a:extLst>
              <a:ext uri="{FF2B5EF4-FFF2-40B4-BE49-F238E27FC236}">
                <a16:creationId xmlns:a16="http://schemas.microsoft.com/office/drawing/2014/main" id="{38EB3465-765A-4140-9CB1-1791BBF3EF1D}"/>
              </a:ext>
            </a:extLst>
          </p:cNvPr>
          <p:cNvSpPr txBox="1">
            <a:spLocks/>
          </p:cNvSpPr>
          <p:nvPr/>
        </p:nvSpPr>
        <p:spPr>
          <a:xfrm>
            <a:off x="587375" y="6389168"/>
            <a:ext cx="360053" cy="208780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70503-8B05-4D20-8F1F-7C533DF5B48E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57DDC19-E5B4-7D93-8D4F-D4CE8AB8CD02}"/>
              </a:ext>
            </a:extLst>
          </p:cNvPr>
          <p:cNvSpPr txBox="1">
            <a:spLocks/>
          </p:cNvSpPr>
          <p:nvPr/>
        </p:nvSpPr>
        <p:spPr>
          <a:xfrm>
            <a:off x="586800" y="845948"/>
            <a:ext cx="10153141" cy="736246"/>
          </a:xfrm>
          <a:prstGeom prst="rect">
            <a:avLst/>
          </a:prstGeom>
        </p:spPr>
        <p:txBody>
          <a:bodyPr lIns="0" t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sz="3600" dirty="0">
                <a:solidFill>
                  <a:prstClr val="white"/>
                </a:solidFill>
                <a:latin typeface="Arial"/>
              </a:rPr>
              <a:t>Fakty i Liczby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1972206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8BCC3CA-ECA5-814D-AE56-9CA75BEC3C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de-DE" sz="1800" b="0" i="0" u="none" strike="noStrike" kern="1200" cap="none" spc="0" normalizeH="0" baseline="0" noProof="0" err="1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6" name="ZoneTexte 21">
            <a:extLst>
              <a:ext uri="{FF2B5EF4-FFF2-40B4-BE49-F238E27FC236}">
                <a16:creationId xmlns:a16="http://schemas.microsoft.com/office/drawing/2014/main" id="{6035388E-9457-5047-BA86-E6F5F22E58CF}"/>
              </a:ext>
            </a:extLst>
          </p:cNvPr>
          <p:cNvSpPr txBox="1"/>
          <p:nvPr/>
        </p:nvSpPr>
        <p:spPr>
          <a:xfrm>
            <a:off x="587375" y="1724590"/>
            <a:ext cx="5028109" cy="353943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7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WYZWANIE</a:t>
            </a:r>
            <a:endParaRPr kumimoji="0" lang="fr-FR" sz="17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7" name="Textfeld 86">
            <a:extLst>
              <a:ext uri="{FF2B5EF4-FFF2-40B4-BE49-F238E27FC236}">
                <a16:creationId xmlns:a16="http://schemas.microsoft.com/office/drawing/2014/main" id="{BE185581-43D0-0C48-8EAD-C3670B65AEF6}"/>
              </a:ext>
            </a:extLst>
          </p:cNvPr>
          <p:cNvSpPr txBox="1"/>
          <p:nvPr/>
        </p:nvSpPr>
        <p:spPr>
          <a:xfrm>
            <a:off x="587969" y="2309101"/>
            <a:ext cx="2627711" cy="1126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</a:t>
            </a:r>
            <a:r>
              <a:rPr kumimoji="0" lang="de-DE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srgbClr val="006E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2025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	</a:t>
            </a:r>
          </a:p>
        </p:txBody>
      </p:sp>
      <p:sp>
        <p:nvSpPr>
          <p:cNvPr id="88" name="Textfeld 87">
            <a:extLst>
              <a:ext uri="{FF2B5EF4-FFF2-40B4-BE49-F238E27FC236}">
                <a16:creationId xmlns:a16="http://schemas.microsoft.com/office/drawing/2014/main" id="{5048B72F-A217-7B4B-A5B4-53380B374598}"/>
              </a:ext>
            </a:extLst>
          </p:cNvPr>
          <p:cNvSpPr txBox="1"/>
          <p:nvPr/>
        </p:nvSpPr>
        <p:spPr>
          <a:xfrm>
            <a:off x="7571037" y="1919262"/>
            <a:ext cx="2304256" cy="9048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 dirty="0">
                <a:ln>
                  <a:noFill/>
                </a:ln>
                <a:solidFill>
                  <a:srgbClr val="8C00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1,5°C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9" name="Rechteck 88">
            <a:extLst>
              <a:ext uri="{FF2B5EF4-FFF2-40B4-BE49-F238E27FC236}">
                <a16:creationId xmlns:a16="http://schemas.microsoft.com/office/drawing/2014/main" id="{8CEC3B51-1FCD-C945-B14B-217A9FFEC8D2}"/>
              </a:ext>
            </a:extLst>
          </p:cNvPr>
          <p:cNvSpPr/>
          <p:nvPr/>
        </p:nvSpPr>
        <p:spPr>
          <a:xfrm>
            <a:off x="1151721" y="2909085"/>
            <a:ext cx="187220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6600" b="1" i="0" u="none" strike="noStrike" kern="1200" cap="none" spc="0" normalizeH="0" baseline="0" noProof="0">
                <a:ln>
                  <a:noFill/>
                </a:ln>
                <a:solidFill>
                  <a:srgbClr val="8C008C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30%</a:t>
            </a:r>
            <a:r>
              <a:rPr kumimoji="0" lang="de-DE" sz="6600" b="1" i="0" u="none" strike="noStrike" kern="1200" cap="none" spc="0" normalizeH="0" baseline="0" noProof="0">
                <a:ln>
                  <a:noFill/>
                </a:ln>
                <a:solidFill>
                  <a:srgbClr val="006ED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66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2" name="Rechteck 91">
            <a:extLst>
              <a:ext uri="{FF2B5EF4-FFF2-40B4-BE49-F238E27FC236}">
                <a16:creationId xmlns:a16="http://schemas.microsoft.com/office/drawing/2014/main" id="{BAA7EEA0-66C7-4142-BC24-4D9F90AE4964}"/>
              </a:ext>
            </a:extLst>
          </p:cNvPr>
          <p:cNvSpPr/>
          <p:nvPr/>
        </p:nvSpPr>
        <p:spPr>
          <a:xfrm>
            <a:off x="3148278" y="4136837"/>
            <a:ext cx="878036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prstClr val="white"/>
                </a:solidFill>
                <a:latin typeface="Arial"/>
              </a:rPr>
              <a:t>Zakaz wykorzystywania materiałów wielkocząsteczkowych i zastąpienie go innymi materiałami?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prstClr val="white"/>
                </a:solidFill>
                <a:latin typeface="Arial"/>
              </a:rPr>
              <a:t>Będzie to miało istotne negatywne skutki takie jak m.in. zwiększona emisja CO</a:t>
            </a:r>
            <a:r>
              <a:rPr lang="pl-PL" baseline="-25000" dirty="0">
                <a:solidFill>
                  <a:prstClr val="white"/>
                </a:solidFill>
                <a:latin typeface="Arial"/>
              </a:rPr>
              <a:t>2</a:t>
            </a:r>
            <a:r>
              <a:rPr lang="pl-PL" dirty="0">
                <a:solidFill>
                  <a:prstClr val="white"/>
                </a:solidFill>
                <a:latin typeface="Arial"/>
              </a:rPr>
              <a:t>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6" name="Rechteck 95">
            <a:extLst>
              <a:ext uri="{FF2B5EF4-FFF2-40B4-BE49-F238E27FC236}">
                <a16:creationId xmlns:a16="http://schemas.microsoft.com/office/drawing/2014/main" id="{E69B0D2C-D428-AC4D-8B27-DA6CB7628EE4}"/>
              </a:ext>
            </a:extLst>
          </p:cNvPr>
          <p:cNvSpPr/>
          <p:nvPr/>
        </p:nvSpPr>
        <p:spPr>
          <a:xfrm>
            <a:off x="7643045" y="2773194"/>
            <a:ext cx="4056111" cy="1040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globalne ocieplenie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2100, </a:t>
            </a: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zadeklarowane jedynie poprzez ograniczenie emisji 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</p:txBody>
      </p:sp>
      <p:sp>
        <p:nvSpPr>
          <p:cNvPr id="97" name="Rechteck 96">
            <a:extLst>
              <a:ext uri="{FF2B5EF4-FFF2-40B4-BE49-F238E27FC236}">
                <a16:creationId xmlns:a16="http://schemas.microsoft.com/office/drawing/2014/main" id="{E5413487-F451-6C42-A5CE-BA5240A2FBE0}"/>
              </a:ext>
            </a:extLst>
          </p:cNvPr>
          <p:cNvSpPr/>
          <p:nvPr/>
        </p:nvSpPr>
        <p:spPr>
          <a:xfrm>
            <a:off x="3143672" y="2281581"/>
            <a:ext cx="4032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prstClr val="white"/>
                </a:solidFill>
                <a:latin typeface="Arial"/>
              </a:rPr>
              <a:t>Opakowania z tworzyw sztucznych muszą nadawać się do ponownego użycia, recyklingu lub kompostowania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l-PL" dirty="0">
              <a:solidFill>
                <a:prstClr val="white"/>
              </a:solidFill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l-PL" dirty="0">
                <a:solidFill>
                  <a:prstClr val="white"/>
                </a:solidFill>
                <a:latin typeface="Arial"/>
              </a:rPr>
              <a:t>oraz zawierać tworzywa sztuczne z recyklingu lub </a:t>
            </a:r>
            <a:r>
              <a:rPr lang="pl-PL" dirty="0" err="1">
                <a:solidFill>
                  <a:prstClr val="white"/>
                </a:solidFill>
                <a:latin typeface="Arial"/>
              </a:rPr>
              <a:t>bio</a:t>
            </a:r>
            <a:r>
              <a:rPr lang="pl-PL" dirty="0">
                <a:solidFill>
                  <a:prstClr val="white"/>
                </a:solidFill>
                <a:latin typeface="Arial"/>
              </a:rPr>
              <a:t>-pochodne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8" name="Gerader Verbinder 31">
            <a:extLst>
              <a:ext uri="{FF2B5EF4-FFF2-40B4-BE49-F238E27FC236}">
                <a16:creationId xmlns:a16="http://schemas.microsoft.com/office/drawing/2014/main" id="{604E8B55-7821-0540-9C5E-11E11F1C731F}"/>
              </a:ext>
            </a:extLst>
          </p:cNvPr>
          <p:cNvCxnSpPr>
            <a:cxnSpLocks/>
          </p:cNvCxnSpPr>
          <p:nvPr/>
        </p:nvCxnSpPr>
        <p:spPr>
          <a:xfrm>
            <a:off x="587375" y="2081981"/>
            <a:ext cx="620189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upa 6">
            <a:extLst>
              <a:ext uri="{FF2B5EF4-FFF2-40B4-BE49-F238E27FC236}">
                <a16:creationId xmlns:a16="http://schemas.microsoft.com/office/drawing/2014/main" id="{B83DAB16-588E-1CBD-87F2-ABBFF59FC716}"/>
              </a:ext>
            </a:extLst>
          </p:cNvPr>
          <p:cNvGrpSpPr/>
          <p:nvPr/>
        </p:nvGrpSpPr>
        <p:grpSpPr>
          <a:xfrm>
            <a:off x="-32955" y="4722029"/>
            <a:ext cx="12257911" cy="1835551"/>
            <a:chOff x="-32955" y="4451264"/>
            <a:chExt cx="12257911" cy="1835551"/>
          </a:xfrm>
        </p:grpSpPr>
        <p:sp>
          <p:nvSpPr>
            <p:cNvPr id="90" name="ZoneTexte 21">
              <a:extLst>
                <a:ext uri="{FF2B5EF4-FFF2-40B4-BE49-F238E27FC236}">
                  <a16:creationId xmlns:a16="http://schemas.microsoft.com/office/drawing/2014/main" id="{2F874150-C759-BF46-842E-C3D49DAF79CF}"/>
                </a:ext>
              </a:extLst>
            </p:cNvPr>
            <p:cNvSpPr txBox="1"/>
            <p:nvPr/>
          </p:nvSpPr>
          <p:spPr>
            <a:xfrm>
              <a:off x="-32955" y="4978765"/>
              <a:ext cx="12257911" cy="1308050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GLOBALNA Gospodarka cyrkularna </a:t>
              </a:r>
              <a:r>
                <a:rPr lang="pl-PL" sz="2800" b="1" dirty="0">
                  <a:solidFill>
                    <a:prstClr val="white"/>
                  </a:solidFill>
                  <a:latin typeface="Arial"/>
                </a:rPr>
                <a:t>jest jedynym rozwiązaniem</a:t>
              </a:r>
              <a:endPara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br>
                <a:rPr kumimoji="0" lang="en-GB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br>
                <a:rPr kumimoji="0" lang="en-GB" sz="1700" b="1" i="0" u="none" strike="noStrike" kern="1200" cap="none" spc="0" normalizeH="0" baseline="0" noProof="0" dirty="0">
                  <a:ln>
                    <a:noFill/>
                  </a:ln>
                  <a:solidFill>
                    <a:srgbClr val="92D05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</a:br>
              <a:endParaRPr kumimoji="0" lang="en-GB" sz="1700" b="1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ZoneTexte 21">
              <a:extLst>
                <a:ext uri="{FF2B5EF4-FFF2-40B4-BE49-F238E27FC236}">
                  <a16:creationId xmlns:a16="http://schemas.microsoft.com/office/drawing/2014/main" id="{EE48D974-9A92-1A4E-912B-3CD2158916E7}"/>
                </a:ext>
              </a:extLst>
            </p:cNvPr>
            <p:cNvSpPr txBox="1"/>
            <p:nvPr/>
          </p:nvSpPr>
          <p:spPr>
            <a:xfrm>
              <a:off x="587375" y="4451264"/>
              <a:ext cx="5028109" cy="353943"/>
            </a:xfrm>
            <a:prstGeom prst="rect">
              <a:avLst/>
            </a:prstGeom>
            <a:noFill/>
          </p:spPr>
          <p:txBody>
            <a:bodyPr wrap="square" l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l-PL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ALTERNATYWA</a:t>
              </a:r>
              <a:r>
                <a:rPr kumimoji="0" lang="fr-FR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?</a:t>
              </a:r>
            </a:p>
          </p:txBody>
        </p:sp>
        <p:grpSp>
          <p:nvGrpSpPr>
            <p:cNvPr id="3" name="Grupa 2">
              <a:extLst>
                <a:ext uri="{FF2B5EF4-FFF2-40B4-BE49-F238E27FC236}">
                  <a16:creationId xmlns:a16="http://schemas.microsoft.com/office/drawing/2014/main" id="{38A299D4-1C41-B47D-E4E9-069B16542C0B}"/>
                </a:ext>
              </a:extLst>
            </p:cNvPr>
            <p:cNvGrpSpPr/>
            <p:nvPr/>
          </p:nvGrpSpPr>
          <p:grpSpPr>
            <a:xfrm>
              <a:off x="1956431" y="5651981"/>
              <a:ext cx="8279138" cy="369332"/>
              <a:chOff x="2909650" y="5651981"/>
              <a:chExt cx="8279138" cy="369332"/>
            </a:xfrm>
          </p:grpSpPr>
          <p:sp>
            <p:nvSpPr>
              <p:cNvPr id="93" name="Rechteck 92">
                <a:extLst>
                  <a:ext uri="{FF2B5EF4-FFF2-40B4-BE49-F238E27FC236}">
                    <a16:creationId xmlns:a16="http://schemas.microsoft.com/office/drawing/2014/main" id="{1E998F66-F72B-6848-96F5-54470A2BD4F6}"/>
                  </a:ext>
                </a:extLst>
              </p:cNvPr>
              <p:cNvSpPr/>
              <p:nvPr/>
            </p:nvSpPr>
            <p:spPr>
              <a:xfrm>
                <a:off x="2909650" y="5651981"/>
                <a:ext cx="126188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ELIMINUJ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88A827DF-EF06-3841-A1BD-F5C47DA20D88}"/>
                  </a:ext>
                </a:extLst>
              </p:cNvPr>
              <p:cNvSpPr/>
              <p:nvPr/>
            </p:nvSpPr>
            <p:spPr>
              <a:xfrm>
                <a:off x="5334583" y="5651981"/>
                <a:ext cx="14414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CYRKULUJ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C9CC2B42-A511-5741-BDF2-54ABFC7F2FDB}"/>
                  </a:ext>
                </a:extLst>
              </p:cNvPr>
              <p:cNvSpPr/>
              <p:nvPr/>
            </p:nvSpPr>
            <p:spPr>
              <a:xfrm>
                <a:off x="7849284" y="5651981"/>
                <a:ext cx="333950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92D05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WPROWADZAJ INNOWACJE</a:t>
                </a: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cxnSp>
          <p:nvCxnSpPr>
            <p:cNvPr id="99" name="Gerader Verbinder 31">
              <a:extLst>
                <a:ext uri="{FF2B5EF4-FFF2-40B4-BE49-F238E27FC236}">
                  <a16:creationId xmlns:a16="http://schemas.microsoft.com/office/drawing/2014/main" id="{6434E552-002B-284B-8A3C-A2392ECED8F8}"/>
                </a:ext>
              </a:extLst>
            </p:cNvPr>
            <p:cNvCxnSpPr>
              <a:cxnSpLocks/>
            </p:cNvCxnSpPr>
            <p:nvPr/>
          </p:nvCxnSpPr>
          <p:spPr>
            <a:xfrm>
              <a:off x="587375" y="4814676"/>
              <a:ext cx="917660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Imag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8C3745E-0CD4-B54F-834C-D50C5DD1C9FC}"/>
              </a:ext>
            </a:extLst>
          </p:cNvPr>
          <p:cNvPicPr>
            <a:picLocks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6349" r="20562" b="6494"/>
          <a:stretch/>
        </p:blipFill>
        <p:spPr>
          <a:xfrm>
            <a:off x="11136560" y="284604"/>
            <a:ext cx="792088" cy="79208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pic>
        <p:nvPicPr>
          <p:cNvPr id="24" name="Grafik 23">
            <a:hlinkClick r:id="" action="ppaction://noaction"/>
            <a:extLst>
              <a:ext uri="{FF2B5EF4-FFF2-40B4-BE49-F238E27FC236}">
                <a16:creationId xmlns:a16="http://schemas.microsoft.com/office/drawing/2014/main" id="{CFA5E439-8074-1A4A-99FB-C33049AD08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sp>
        <p:nvSpPr>
          <p:cNvPr id="25" name="Foliennummernplatzhalter 3">
            <a:extLst>
              <a:ext uri="{FF2B5EF4-FFF2-40B4-BE49-F238E27FC236}">
                <a16:creationId xmlns:a16="http://schemas.microsoft.com/office/drawing/2014/main" id="{E875CE8C-27BB-3945-B2EA-D419654F7A0A}"/>
              </a:ext>
            </a:extLst>
          </p:cNvPr>
          <p:cNvSpPr txBox="1">
            <a:spLocks/>
          </p:cNvSpPr>
          <p:nvPr/>
        </p:nvSpPr>
        <p:spPr>
          <a:xfrm>
            <a:off x="587375" y="6389168"/>
            <a:ext cx="360053" cy="208780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70503-8B05-4D20-8F1F-7C533DF5B48E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1AF1D5E-266C-A9BA-8F9C-9AF15D3E7D7F}"/>
              </a:ext>
            </a:extLst>
          </p:cNvPr>
          <p:cNvSpPr txBox="1">
            <a:spLocks/>
          </p:cNvSpPr>
          <p:nvPr/>
        </p:nvSpPr>
        <p:spPr>
          <a:xfrm>
            <a:off x="586800" y="845948"/>
            <a:ext cx="10153141" cy="736246"/>
          </a:xfrm>
          <a:prstGeom prst="rect">
            <a:avLst/>
          </a:prstGeom>
        </p:spPr>
        <p:txBody>
          <a:bodyPr lIns="0" t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Fakty i Liczby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00696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hteck 33">
            <a:extLst>
              <a:ext uri="{FF2B5EF4-FFF2-40B4-BE49-F238E27FC236}">
                <a16:creationId xmlns:a16="http://schemas.microsoft.com/office/drawing/2014/main" id="{B9CAA8CC-8E03-7A44-93F5-A76F423BCB4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0" name="Gerader Verbinder 31">
            <a:extLst>
              <a:ext uri="{FF2B5EF4-FFF2-40B4-BE49-F238E27FC236}">
                <a16:creationId xmlns:a16="http://schemas.microsoft.com/office/drawing/2014/main" id="{3BA03637-4EF7-7840-967A-BD6DEB118E51}"/>
              </a:ext>
            </a:extLst>
          </p:cNvPr>
          <p:cNvCxnSpPr>
            <a:cxnSpLocks/>
          </p:cNvCxnSpPr>
          <p:nvPr/>
        </p:nvCxnSpPr>
        <p:spPr>
          <a:xfrm>
            <a:off x="586800" y="2132856"/>
            <a:ext cx="3709000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31">
            <a:extLst>
              <a:ext uri="{FF2B5EF4-FFF2-40B4-BE49-F238E27FC236}">
                <a16:creationId xmlns:a16="http://schemas.microsoft.com/office/drawing/2014/main" id="{1346F131-9F0C-784A-BCE8-45DA42E50FEA}"/>
              </a:ext>
            </a:extLst>
          </p:cNvPr>
          <p:cNvCxnSpPr>
            <a:cxnSpLocks/>
          </p:cNvCxnSpPr>
          <p:nvPr/>
        </p:nvCxnSpPr>
        <p:spPr>
          <a:xfrm>
            <a:off x="587375" y="4293096"/>
            <a:ext cx="3492414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r Verbinder 31">
            <a:extLst>
              <a:ext uri="{FF2B5EF4-FFF2-40B4-BE49-F238E27FC236}">
                <a16:creationId xmlns:a16="http://schemas.microsoft.com/office/drawing/2014/main" id="{3D6B90F3-635B-3746-9B6D-EBD97A8E4115}"/>
              </a:ext>
            </a:extLst>
          </p:cNvPr>
          <p:cNvCxnSpPr>
            <a:cxnSpLocks/>
          </p:cNvCxnSpPr>
          <p:nvPr/>
        </p:nvCxnSpPr>
        <p:spPr>
          <a:xfrm>
            <a:off x="6888088" y="2132856"/>
            <a:ext cx="4716537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r Verbinder 31">
            <a:extLst>
              <a:ext uri="{FF2B5EF4-FFF2-40B4-BE49-F238E27FC236}">
                <a16:creationId xmlns:a16="http://schemas.microsoft.com/office/drawing/2014/main" id="{D0364339-A2DA-0544-A235-DB83AC0EF546}"/>
              </a:ext>
            </a:extLst>
          </p:cNvPr>
          <p:cNvCxnSpPr>
            <a:cxnSpLocks/>
          </p:cNvCxnSpPr>
          <p:nvPr/>
        </p:nvCxnSpPr>
        <p:spPr>
          <a:xfrm>
            <a:off x="7708066" y="4293096"/>
            <a:ext cx="3896559" cy="0"/>
          </a:xfrm>
          <a:prstGeom prst="line">
            <a:avLst/>
          </a:prstGeom>
          <a:ln w="63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7A8AD0D5-E505-F345-9658-B9E43571E22F}"/>
              </a:ext>
            </a:extLst>
          </p:cNvPr>
          <p:cNvSpPr/>
          <p:nvPr/>
        </p:nvSpPr>
        <p:spPr>
          <a:xfrm>
            <a:off x="4639256" y="2954602"/>
            <a:ext cx="1892141" cy="1892141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B163111-3A25-D84A-BD32-87E0AAFB83B5}"/>
              </a:ext>
            </a:extLst>
          </p:cNvPr>
          <p:cNvSpPr/>
          <p:nvPr/>
        </p:nvSpPr>
        <p:spPr>
          <a:xfrm>
            <a:off x="5565733" y="4354847"/>
            <a:ext cx="6270030" cy="2201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76538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>
                <a:tab pos="2335213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Zmiany klimatyczne (porozumienie Paryskie)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776538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>
                <a:tab pos="2335213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Unijna opłata za tworzywa sztuczne („podatek”)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776538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>
                <a:tab pos="2335213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Zakaz używania </a:t>
            </a:r>
            <a:r>
              <a:rPr lang="pl-PL" dirty="0">
                <a:solidFill>
                  <a:prstClr val="white"/>
                </a:solidFill>
                <a:latin typeface="Arial"/>
              </a:rPr>
              <a:t>produktów jednorazowych z tworzyw sztucznych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Rechteck 32">
            <a:extLst>
              <a:ext uri="{FF2B5EF4-FFF2-40B4-BE49-F238E27FC236}">
                <a16:creationId xmlns:a16="http://schemas.microsoft.com/office/drawing/2014/main" id="{E417FADF-8351-F145-9EC0-74B3BFFE0FB1}"/>
              </a:ext>
            </a:extLst>
          </p:cNvPr>
          <p:cNvSpPr/>
          <p:nvPr/>
        </p:nvSpPr>
        <p:spPr>
          <a:xfrm>
            <a:off x="5565733" y="2198500"/>
            <a:ext cx="6270030" cy="1896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76538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>
                <a:tab pos="2335213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Odpowiedzialne wykorzystywane zasobów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776538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>
                <a:tab pos="2335213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Przejście z myślenia liniowego do cyrkularnego – ponowne wykorzystywanie zasobów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776538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>
                <a:tab pos="2335213" algn="l"/>
              </a:tabLst>
              <a:defRPr/>
            </a:pPr>
            <a:r>
              <a:rPr lang="pl-PL" dirty="0">
                <a:solidFill>
                  <a:prstClr val="white"/>
                </a:solidFill>
                <a:latin typeface="Arial"/>
              </a:rPr>
              <a:t>Rozwój technologii recyklingu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6" name="Rechteck 35">
            <a:extLst>
              <a:ext uri="{FF2B5EF4-FFF2-40B4-BE49-F238E27FC236}">
                <a16:creationId xmlns:a16="http://schemas.microsoft.com/office/drawing/2014/main" id="{BD92D43F-143C-E04F-950D-D3D9ADF5FD61}"/>
              </a:ext>
            </a:extLst>
          </p:cNvPr>
          <p:cNvSpPr/>
          <p:nvPr/>
        </p:nvSpPr>
        <p:spPr>
          <a:xfrm>
            <a:off x="-1917605" y="4386170"/>
            <a:ext cx="6023992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76538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>
                <a:tab pos="2335213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Redukcja wycieków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776538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>
                <a:tab pos="2335213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Usprawnienie </a:t>
            </a:r>
            <a:b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zarządzania odpadami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776538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>
                <a:tab pos="2335213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Postrzeganie społeczne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Rechteck 36">
            <a:extLst>
              <a:ext uri="{FF2B5EF4-FFF2-40B4-BE49-F238E27FC236}">
                <a16:creationId xmlns:a16="http://schemas.microsoft.com/office/drawing/2014/main" id="{659E3E05-0989-2340-B38F-72C1CDAEE4FE}"/>
              </a:ext>
            </a:extLst>
          </p:cNvPr>
          <p:cNvSpPr/>
          <p:nvPr/>
        </p:nvSpPr>
        <p:spPr>
          <a:xfrm>
            <a:off x="-1891752" y="2143061"/>
            <a:ext cx="6023992" cy="1896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76538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>
                <a:tab pos="2335213" algn="l"/>
              </a:tabLst>
              <a:defRPr/>
            </a:pPr>
            <a:r>
              <a:rPr lang="pl-PL" dirty="0">
                <a:solidFill>
                  <a:prstClr val="white"/>
                </a:solidFill>
                <a:latin typeface="Arial"/>
              </a:rPr>
              <a:t>Zmniejszenie emisji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776538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>
                <a:tab pos="2335213" algn="l"/>
              </a:tabLst>
              <a:defRPr/>
            </a:pPr>
            <a:r>
              <a:rPr lang="pl-PL" dirty="0">
                <a:solidFill>
                  <a:prstClr val="white"/>
                </a:solidFill>
                <a:latin typeface="Arial"/>
              </a:rPr>
              <a:t>Zmniejszanie zużycia </a:t>
            </a:r>
            <a:br>
              <a:rPr lang="pl-PL" dirty="0">
                <a:solidFill>
                  <a:prstClr val="white"/>
                </a:solidFill>
                <a:latin typeface="Arial"/>
              </a:rPr>
            </a:br>
            <a:r>
              <a:rPr lang="pl-PL" dirty="0">
                <a:solidFill>
                  <a:prstClr val="white"/>
                </a:solidFill>
                <a:latin typeface="Arial"/>
              </a:rPr>
              <a:t>energii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776538" marR="0" lvl="0" indent="-28575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4"/>
              </a:buBlip>
              <a:tabLst>
                <a:tab pos="2335213" algn="l"/>
              </a:tabLst>
              <a:defRPr/>
            </a:pPr>
            <a:r>
              <a:rPr kumimoji="0" lang="pl-PL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Zmniejszenie zużycia surowców kopalnych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490788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335213" algn="l"/>
              </a:tabLst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4" name="Diagram 7">
            <a:extLst>
              <a:ext uri="{FF2B5EF4-FFF2-40B4-BE49-F238E27FC236}">
                <a16:creationId xmlns:a16="http://schemas.microsoft.com/office/drawing/2014/main" id="{6954F633-4218-6F4F-8116-D5C30EC5522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82992468"/>
              </p:ext>
            </p:extLst>
          </p:nvPr>
        </p:nvGraphicFramePr>
        <p:xfrm>
          <a:off x="1094391" y="1340768"/>
          <a:ext cx="8928992" cy="5119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8" name="Titel 1">
            <a:extLst>
              <a:ext uri="{FF2B5EF4-FFF2-40B4-BE49-F238E27FC236}">
                <a16:creationId xmlns:a16="http://schemas.microsoft.com/office/drawing/2014/main" id="{1E6E488B-F664-6C4F-84A9-A33BEC6109CB}"/>
              </a:ext>
            </a:extLst>
          </p:cNvPr>
          <p:cNvSpPr txBox="1">
            <a:spLocks/>
          </p:cNvSpPr>
          <p:nvPr/>
        </p:nvSpPr>
        <p:spPr>
          <a:xfrm>
            <a:off x="586800" y="845948"/>
            <a:ext cx="10765379" cy="736246"/>
          </a:xfrm>
          <a:prstGeom prst="rect">
            <a:avLst/>
          </a:prstGeom>
        </p:spPr>
        <p:txBody>
          <a:bodyPr lIns="0" tIns="0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Zrównoważony rozwój tworzyw sztucznych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grpSp>
        <p:nvGrpSpPr>
          <p:cNvPr id="39" name="Gruppieren 38">
            <a:extLst>
              <a:ext uri="{FF2B5EF4-FFF2-40B4-BE49-F238E27FC236}">
                <a16:creationId xmlns:a16="http://schemas.microsoft.com/office/drawing/2014/main" id="{F2ABF9AC-5622-1B46-85EE-B0E5FCD8CBA2}"/>
              </a:ext>
            </a:extLst>
          </p:cNvPr>
          <p:cNvGrpSpPr/>
          <p:nvPr/>
        </p:nvGrpSpPr>
        <p:grpSpPr>
          <a:xfrm>
            <a:off x="4069378" y="3058756"/>
            <a:ext cx="3031895" cy="1715646"/>
            <a:chOff x="2714421" y="1965110"/>
            <a:chExt cx="5186554" cy="2934894"/>
          </a:xfrm>
        </p:grpSpPr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166CC340-C9EC-CE4B-B5BC-D9C32953C1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09" t="22344" r="41053" b="24070"/>
            <a:stretch/>
          </p:blipFill>
          <p:spPr>
            <a:xfrm>
              <a:off x="3880271" y="1965110"/>
              <a:ext cx="2880000" cy="2880000"/>
            </a:xfrm>
            <a:prstGeom prst="ellipse">
              <a:avLst/>
            </a:prstGeom>
          </p:spPr>
        </p:pic>
        <p:pic>
          <p:nvPicPr>
            <p:cNvPr id="42" name="Grafik 41">
              <a:extLst>
                <a:ext uri="{FF2B5EF4-FFF2-40B4-BE49-F238E27FC236}">
                  <a16:creationId xmlns:a16="http://schemas.microsoft.com/office/drawing/2014/main" id="{DFC8C23F-5498-944F-9330-659F04A3FB0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4421" y="1982566"/>
              <a:ext cx="5186554" cy="2917438"/>
            </a:xfrm>
            <a:prstGeom prst="rect">
              <a:avLst/>
            </a:prstGeom>
          </p:spPr>
        </p:pic>
      </p:grpSp>
      <p:pic>
        <p:nvPicPr>
          <p:cNvPr id="17" name="Grafik 16">
            <a:hlinkClick r:id="" action="ppaction://noaction"/>
            <a:extLst>
              <a:ext uri="{FF2B5EF4-FFF2-40B4-BE49-F238E27FC236}">
                <a16:creationId xmlns:a16="http://schemas.microsoft.com/office/drawing/2014/main" id="{D271D067-C3A5-ED00-9168-44C0D87F460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pic>
        <p:nvPicPr>
          <p:cNvPr id="18" name="Imag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F440B15D-C53A-EA05-2456-4ADB3F2975F6}"/>
              </a:ext>
            </a:extLst>
          </p:cNvPr>
          <p:cNvPicPr>
            <a:picLocks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6349" r="20562" b="6494"/>
          <a:stretch/>
        </p:blipFill>
        <p:spPr>
          <a:xfrm>
            <a:off x="11136560" y="284604"/>
            <a:ext cx="792088" cy="79208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Foliennummernplatzhalter 3">
            <a:extLst>
              <a:ext uri="{FF2B5EF4-FFF2-40B4-BE49-F238E27FC236}">
                <a16:creationId xmlns:a16="http://schemas.microsoft.com/office/drawing/2014/main" id="{56276AFF-AA93-69E5-C58E-A60AC93236E2}"/>
              </a:ext>
            </a:extLst>
          </p:cNvPr>
          <p:cNvSpPr txBox="1">
            <a:spLocks/>
          </p:cNvSpPr>
          <p:nvPr/>
        </p:nvSpPr>
        <p:spPr>
          <a:xfrm>
            <a:off x="587375" y="6389168"/>
            <a:ext cx="360053" cy="208780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70503-8B05-4D20-8F1F-7C533DF5B48E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59487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A8BCC3CA-ECA5-814D-AE56-9CA75BEC3C0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2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sp>
        <p:nvSpPr>
          <p:cNvPr id="32" name="Titel 1">
            <a:extLst>
              <a:ext uri="{FF2B5EF4-FFF2-40B4-BE49-F238E27FC236}">
                <a16:creationId xmlns:a16="http://schemas.microsoft.com/office/drawing/2014/main" id="{6F1DC346-AC7D-5C4D-84C2-6BF32455955D}"/>
              </a:ext>
            </a:extLst>
          </p:cNvPr>
          <p:cNvSpPr txBox="1">
            <a:spLocks/>
          </p:cNvSpPr>
          <p:nvPr/>
        </p:nvSpPr>
        <p:spPr>
          <a:xfrm>
            <a:off x="587375" y="1000573"/>
            <a:ext cx="10153141" cy="73624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dirty="0">
                <a:solidFill>
                  <a:schemeClr val="bg1"/>
                </a:solidFill>
                <a:ea typeface="+mn-lt"/>
                <a:cs typeface="+mn-lt"/>
              </a:rPr>
              <a:t>EUROPEAN PLASTICS PACT</a:t>
            </a:r>
            <a:endParaRPr lang="de-DE" dirty="0"/>
          </a:p>
        </p:txBody>
      </p:sp>
      <p:cxnSp>
        <p:nvCxnSpPr>
          <p:cNvPr id="6" name="Gerader Verbinder 31">
            <a:extLst>
              <a:ext uri="{FF2B5EF4-FFF2-40B4-BE49-F238E27FC236}">
                <a16:creationId xmlns:a16="http://schemas.microsoft.com/office/drawing/2014/main" id="{BD0C0C0E-D08D-4914-953C-A1441F1A4E13}"/>
              </a:ext>
            </a:extLst>
          </p:cNvPr>
          <p:cNvCxnSpPr>
            <a:cxnSpLocks/>
          </p:cNvCxnSpPr>
          <p:nvPr/>
        </p:nvCxnSpPr>
        <p:spPr>
          <a:xfrm>
            <a:off x="459294" y="1780295"/>
            <a:ext cx="1112369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Gerader Verbinder 31">
            <a:extLst>
              <a:ext uri="{FF2B5EF4-FFF2-40B4-BE49-F238E27FC236}">
                <a16:creationId xmlns:a16="http://schemas.microsoft.com/office/drawing/2014/main" id="{53280FD7-86AA-41AA-92C6-3C2382148214}"/>
              </a:ext>
            </a:extLst>
          </p:cNvPr>
          <p:cNvCxnSpPr>
            <a:cxnSpLocks/>
          </p:cNvCxnSpPr>
          <p:nvPr/>
        </p:nvCxnSpPr>
        <p:spPr>
          <a:xfrm>
            <a:off x="502426" y="4098278"/>
            <a:ext cx="11123698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:a16="http://schemas.microsoft.com/office/drawing/2014/main" id="{371C62D4-532D-4C96-99CD-2C5C6033C93C}"/>
              </a:ext>
            </a:extLst>
          </p:cNvPr>
          <p:cNvSpPr txBox="1"/>
          <p:nvPr/>
        </p:nvSpPr>
        <p:spPr>
          <a:xfrm>
            <a:off x="565877" y="3030768"/>
            <a:ext cx="5530124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tworzyw sztucznych pochodzących z recyclingu  w nowych opakowaniach do </a:t>
            </a:r>
            <a:r>
              <a:rPr lang="en-GB" sz="2800" b="1" dirty="0">
                <a:solidFill>
                  <a:srgbClr val="006EB3"/>
                </a:solidFill>
                <a:cs typeface="Arial"/>
              </a:rPr>
              <a:t>2025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FD13213A-5F40-494D-AAE6-FE09EAD9C3A2}"/>
              </a:ext>
            </a:extLst>
          </p:cNvPr>
          <p:cNvSpPr txBox="1"/>
          <p:nvPr/>
        </p:nvSpPr>
        <p:spPr>
          <a:xfrm>
            <a:off x="6375839" y="2992622"/>
            <a:ext cx="4253020" cy="8342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pl-PL" dirty="0">
                <a:solidFill>
                  <a:schemeClr val="bg1"/>
                </a:solidFill>
                <a:ea typeface="+mn-lt"/>
                <a:cs typeface="+mn-lt"/>
              </a:rPr>
              <a:t>produktów nadających się do recyclingu lub ponownego użycia </a:t>
            </a:r>
            <a:r>
              <a:rPr lang="en-GB" sz="2800" b="1" dirty="0">
                <a:solidFill>
                  <a:srgbClr val="006EB3"/>
                </a:solidFill>
                <a:ea typeface="+mn-lt"/>
                <a:cs typeface="+mn-lt"/>
              </a:rPr>
              <a:t>2025</a:t>
            </a:r>
            <a:endParaRPr lang="en-GB" sz="2800" dirty="0">
              <a:solidFill>
                <a:srgbClr val="006EB3"/>
              </a:solidFill>
              <a:cs typeface="Arial"/>
            </a:endParaRP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A3ECD47-0038-47CF-BA76-21F0052E20F8}"/>
              </a:ext>
            </a:extLst>
          </p:cNvPr>
          <p:cNvSpPr txBox="1"/>
          <p:nvPr/>
        </p:nvSpPr>
        <p:spPr>
          <a:xfrm>
            <a:off x="742267" y="5210592"/>
            <a:ext cx="4185845" cy="52956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pl-PL" dirty="0">
                <a:solidFill>
                  <a:schemeClr val="bg1"/>
                </a:solidFill>
                <a:ea typeface="+mn-lt"/>
                <a:cs typeface="+mn-lt"/>
              </a:rPr>
              <a:t>więcej tworzyw sztucznych do </a:t>
            </a:r>
            <a:r>
              <a:rPr lang="en-GB" sz="2800" b="1" dirty="0">
                <a:solidFill>
                  <a:srgbClr val="006EB3"/>
                </a:solidFill>
                <a:ea typeface="+mn-lt"/>
                <a:cs typeface="+mn-lt"/>
              </a:rPr>
              <a:t>2025</a:t>
            </a:r>
            <a:endParaRPr lang="en-GB" sz="2800" b="1" dirty="0">
              <a:solidFill>
                <a:srgbClr val="006EB3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25F0D62-CFCC-486C-8EFF-496CA905F7DF}"/>
              </a:ext>
            </a:extLst>
          </p:cNvPr>
          <p:cNvSpPr txBox="1"/>
          <p:nvPr/>
        </p:nvSpPr>
        <p:spPr>
          <a:xfrm>
            <a:off x="6491252" y="5224696"/>
            <a:ext cx="4459245" cy="83426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pl-PL" dirty="0">
                <a:solidFill>
                  <a:schemeClr val="bg1"/>
                </a:solidFill>
                <a:ea typeface="+mn-lt"/>
                <a:cs typeface="+mn-lt"/>
              </a:rPr>
              <a:t>Mniej materiałów oryginalnych. Bezwzględna redukcja o 10 % do </a:t>
            </a:r>
            <a:r>
              <a:rPr lang="de-DE" sz="2800" b="1" dirty="0">
                <a:solidFill>
                  <a:srgbClr val="006EB3"/>
                </a:solidFill>
                <a:ea typeface="+mn-lt"/>
                <a:cs typeface="+mn-lt"/>
              </a:rPr>
              <a:t>2025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60E14F7-F8B0-4812-950D-DE96365453B2}"/>
              </a:ext>
            </a:extLst>
          </p:cNvPr>
          <p:cNvSpPr txBox="1"/>
          <p:nvPr/>
        </p:nvSpPr>
        <p:spPr>
          <a:xfrm>
            <a:off x="626853" y="1848929"/>
            <a:ext cx="4976619" cy="11228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10000"/>
              </a:lnSpc>
            </a:pPr>
            <a:r>
              <a:rPr lang="pl-PL" sz="3200" b="1" dirty="0">
                <a:solidFill>
                  <a:schemeClr val="bg1"/>
                </a:solidFill>
              </a:rPr>
              <a:t>Wykorzystanie</a:t>
            </a:r>
            <a:r>
              <a:rPr lang="de-DE" sz="66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6600" b="1" dirty="0">
                <a:solidFill>
                  <a:schemeClr val="accent3"/>
                </a:solidFill>
              </a:rPr>
              <a:t>30%</a:t>
            </a:r>
            <a:endParaRPr lang="en-US" sz="6600" b="1" dirty="0">
              <a:solidFill>
                <a:schemeClr val="accent3"/>
              </a:solidFill>
            </a:endParaRP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7B1309A1-16D9-4F40-92FD-B77EC0252775}"/>
              </a:ext>
            </a:extLst>
          </p:cNvPr>
          <p:cNvSpPr txBox="1"/>
          <p:nvPr/>
        </p:nvSpPr>
        <p:spPr>
          <a:xfrm>
            <a:off x="6248400" y="1848928"/>
            <a:ext cx="5561138" cy="11228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10000"/>
              </a:lnSpc>
            </a:pPr>
            <a:r>
              <a:rPr lang="pl-PL" sz="3200" b="1" dirty="0">
                <a:solidFill>
                  <a:schemeClr val="bg1"/>
                </a:solidFill>
                <a:ea typeface="+mn-lt"/>
                <a:cs typeface="+mn-lt"/>
              </a:rPr>
              <a:t>Projektowanie</a:t>
            </a:r>
            <a:r>
              <a:rPr lang="de-DE" sz="3200" b="1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pl-PL" sz="3200" b="1" dirty="0">
                <a:solidFill>
                  <a:schemeClr val="bg1"/>
                </a:solidFill>
                <a:ea typeface="+mn-lt"/>
                <a:cs typeface="+mn-lt"/>
              </a:rPr>
              <a:t>w</a:t>
            </a:r>
            <a:r>
              <a:rPr lang="de-DE" sz="6600" b="1" dirty="0">
                <a:solidFill>
                  <a:schemeClr val="accent3"/>
                </a:solidFill>
              </a:rPr>
              <a:t>100%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449C898F-60DF-4A3C-B33D-4F01D1D25259}"/>
              </a:ext>
            </a:extLst>
          </p:cNvPr>
          <p:cNvSpPr txBox="1"/>
          <p:nvPr/>
        </p:nvSpPr>
        <p:spPr>
          <a:xfrm>
            <a:off x="626851" y="4091797"/>
            <a:ext cx="4651729" cy="11228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10000"/>
              </a:lnSpc>
            </a:pPr>
            <a:r>
              <a:rPr lang="pl-PL" sz="3200" b="1" dirty="0">
                <a:solidFill>
                  <a:schemeClr val="bg1"/>
                </a:solidFill>
              </a:rPr>
              <a:t>Recykling o </a:t>
            </a:r>
            <a:r>
              <a:rPr lang="de-DE" sz="32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de-DE" sz="6600" b="1" dirty="0">
                <a:solidFill>
                  <a:schemeClr val="accent3"/>
                </a:solidFill>
              </a:rPr>
              <a:t>25%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8E449C8-6B3F-467B-8EB3-0E26BD34A1D5}"/>
              </a:ext>
            </a:extLst>
          </p:cNvPr>
          <p:cNvSpPr txBox="1"/>
          <p:nvPr/>
        </p:nvSpPr>
        <p:spPr>
          <a:xfrm>
            <a:off x="6375839" y="4137057"/>
            <a:ext cx="3858749" cy="112287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>
              <a:lnSpc>
                <a:spcPct val="110000"/>
              </a:lnSpc>
            </a:pPr>
            <a:r>
              <a:rPr lang="pl-PL" sz="3200" b="1" dirty="0">
                <a:solidFill>
                  <a:schemeClr val="bg1"/>
                </a:solidFill>
              </a:rPr>
              <a:t>Zużycie o </a:t>
            </a:r>
            <a:r>
              <a:rPr lang="de-DE" sz="6600" b="1" dirty="0">
                <a:solidFill>
                  <a:schemeClr val="accent3"/>
                </a:solidFill>
              </a:rPr>
              <a:t>20%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F1BAA1-D444-4AFE-91D0-92B91A59E56E}"/>
              </a:ext>
            </a:extLst>
          </p:cNvPr>
          <p:cNvSpPr/>
          <p:nvPr/>
        </p:nvSpPr>
        <p:spPr>
          <a:xfrm>
            <a:off x="196375" y="5992723"/>
            <a:ext cx="4771873" cy="3828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0000"/>
              </a:lnSpc>
            </a:pPr>
            <a:r>
              <a:rPr lang="en-GB" sz="1000" i="1">
                <a:solidFill>
                  <a:schemeClr val="bg1"/>
                </a:solidFill>
              </a:rPr>
              <a:t>Source: </a:t>
            </a:r>
            <a:r>
              <a:rPr lang="en-GB" sz="1000" b="0" i="0">
                <a:solidFill>
                  <a:srgbClr val="FFFFFF"/>
                </a:solidFill>
                <a:effectLst/>
                <a:latin typeface="Segoe UI" panose="020B0502040204020203" pitchFamily="34" charset="0"/>
              </a:rPr>
              <a:t>European Plastics Pact Country / Region: European Economic Area</a:t>
            </a:r>
            <a:endParaRPr lang="en-GB" sz="1000" i="1">
              <a:solidFill>
                <a:schemeClr val="bg1"/>
              </a:solidFill>
            </a:endParaRPr>
          </a:p>
        </p:txBody>
      </p:sp>
      <p:pic>
        <p:nvPicPr>
          <p:cNvPr id="23" name="Imag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29E5F6BE-5F77-B643-8109-CD00691FC9E9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6349" r="20562" b="6494"/>
          <a:stretch/>
        </p:blipFill>
        <p:spPr>
          <a:xfrm>
            <a:off x="11136560" y="284604"/>
            <a:ext cx="792088" cy="79208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pic>
        <p:nvPicPr>
          <p:cNvPr id="24" name="Grafik 23">
            <a:hlinkClick r:id="" action="ppaction://noaction"/>
            <a:extLst>
              <a:ext uri="{FF2B5EF4-FFF2-40B4-BE49-F238E27FC236}">
                <a16:creationId xmlns:a16="http://schemas.microsoft.com/office/drawing/2014/main" id="{1F51AE65-7370-5E43-A20D-AF5C81448D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sp>
        <p:nvSpPr>
          <p:cNvPr id="2" name="Foliennummernplatzhalter 5">
            <a:extLst>
              <a:ext uri="{FF2B5EF4-FFF2-40B4-BE49-F238E27FC236}">
                <a16:creationId xmlns:a16="http://schemas.microsoft.com/office/drawing/2014/main" id="{AB9ED0DD-8C24-E0B0-CA89-2A2A5FC19DAE}"/>
              </a:ext>
            </a:extLst>
          </p:cNvPr>
          <p:cNvSpPr txBox="1">
            <a:spLocks/>
          </p:cNvSpPr>
          <p:nvPr/>
        </p:nvSpPr>
        <p:spPr>
          <a:xfrm>
            <a:off x="587375" y="6388573"/>
            <a:ext cx="360053" cy="208780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D470503-8B05-4D20-8F1F-7C533DF5B48E}" type="slidenum">
              <a:rPr lang="de-DE" sz="900" smtClean="0">
                <a:solidFill>
                  <a:schemeClr val="bg1"/>
                </a:solidFill>
              </a:rPr>
              <a:pPr/>
              <a:t>6</a:t>
            </a:fld>
            <a:endParaRPr lang="de-DE" sz="9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6498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hteck 3">
            <a:extLst>
              <a:ext uri="{FF2B5EF4-FFF2-40B4-BE49-F238E27FC236}">
                <a16:creationId xmlns:a16="http://schemas.microsoft.com/office/drawing/2014/main" id="{A39B0A81-63DD-25FF-48A2-E405346F4CC8}"/>
              </a:ext>
            </a:extLst>
          </p:cNvPr>
          <p:cNvSpPr/>
          <p:nvPr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marR="0" lvl="0" indent="-2286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Blip>
                <a:blip r:embed="rId3"/>
              </a:buBlip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D130CE4-F73B-EA40-9E46-1CC38DDB4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441" y="269870"/>
            <a:ext cx="10153141" cy="736246"/>
          </a:xfrm>
        </p:spPr>
        <p:txBody>
          <a:bodyPr/>
          <a:lstStyle/>
          <a:p>
            <a:r>
              <a:rPr lang="pl-PL" sz="3600" dirty="0">
                <a:solidFill>
                  <a:schemeClr val="bg1"/>
                </a:solidFill>
              </a:rPr>
              <a:t>Gospodarka Cyrkularna</a:t>
            </a:r>
            <a:br>
              <a:rPr lang="pl-PL" sz="3600" dirty="0">
                <a:solidFill>
                  <a:schemeClr val="bg1"/>
                </a:solidFill>
              </a:rPr>
            </a:br>
            <a:r>
              <a:rPr lang="pl-PL" sz="3600" dirty="0">
                <a:solidFill>
                  <a:schemeClr val="bg1"/>
                </a:solidFill>
              </a:rPr>
              <a:t>Gospodarka o obiegu zamkniętym 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20" name="ZoneTexte 21">
            <a:extLst>
              <a:ext uri="{FF2B5EF4-FFF2-40B4-BE49-F238E27FC236}">
                <a16:creationId xmlns:a16="http://schemas.microsoft.com/office/drawing/2014/main" id="{6E12C87D-C057-E24F-8055-CA0ECA91700F}"/>
              </a:ext>
            </a:extLst>
          </p:cNvPr>
          <p:cNvSpPr txBox="1"/>
          <p:nvPr/>
        </p:nvSpPr>
        <p:spPr>
          <a:xfrm>
            <a:off x="448441" y="1874577"/>
            <a:ext cx="3091962" cy="255454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 gospodarce o obiegu zamkniętym zasoby pozostają w użyciu tak długo, jak to możliwe, </a:t>
            </a:r>
            <a:b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pl-PL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aby wydobyć z nich jak najwyższą potencjalną wartość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ZoneTexte 22">
            <a:extLst>
              <a:ext uri="{FF2B5EF4-FFF2-40B4-BE49-F238E27FC236}">
                <a16:creationId xmlns:a16="http://schemas.microsoft.com/office/drawing/2014/main" id="{0170EEA5-35AA-3D43-BFF0-D6CA66D86B7A}"/>
              </a:ext>
            </a:extLst>
          </p:cNvPr>
          <p:cNvSpPr txBox="1"/>
          <p:nvPr/>
        </p:nvSpPr>
        <p:spPr>
          <a:xfrm>
            <a:off x="8543710" y="4340090"/>
            <a:ext cx="3248067" cy="1200329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Reusing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products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Reducing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consumption </a:t>
            </a:r>
            <a:b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Recycling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materials</a:t>
            </a:r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2AF36F4E-A983-4A41-AA38-249BFC94B480}"/>
              </a:ext>
            </a:extLst>
          </p:cNvPr>
          <p:cNvGrpSpPr/>
          <p:nvPr/>
        </p:nvGrpSpPr>
        <p:grpSpPr>
          <a:xfrm>
            <a:off x="3575720" y="1562907"/>
            <a:ext cx="4645849" cy="4645799"/>
            <a:chOff x="3711198" y="1538633"/>
            <a:chExt cx="3960289" cy="3960246"/>
          </a:xfrm>
        </p:grpSpPr>
        <p:grpSp>
          <p:nvGrpSpPr>
            <p:cNvPr id="26" name="Groupe 5">
              <a:extLst>
                <a:ext uri="{FF2B5EF4-FFF2-40B4-BE49-F238E27FC236}">
                  <a16:creationId xmlns:a16="http://schemas.microsoft.com/office/drawing/2014/main" id="{BEBA4710-F02A-DC49-8B11-8A7A3E8C42C4}"/>
                </a:ext>
              </a:extLst>
            </p:cNvPr>
            <p:cNvGrpSpPr/>
            <p:nvPr/>
          </p:nvGrpSpPr>
          <p:grpSpPr>
            <a:xfrm>
              <a:off x="3711198" y="1538633"/>
              <a:ext cx="3960289" cy="3960246"/>
              <a:chOff x="3935262" y="966541"/>
              <a:chExt cx="5417172" cy="5417112"/>
            </a:xfrm>
          </p:grpSpPr>
          <p:pic>
            <p:nvPicPr>
              <p:cNvPr id="27" name="Grafik 26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B201C155-4FD3-234C-B0A8-B67367DC9E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76826" y="2410755"/>
                <a:ext cx="3575608" cy="3972898"/>
              </a:xfrm>
              <a:prstGeom prst="rect">
                <a:avLst/>
              </a:prstGeom>
            </p:spPr>
          </p:pic>
          <p:pic>
            <p:nvPicPr>
              <p:cNvPr id="28" name="Grafik 27" descr="Ein Bild, das Zeichnung, Regenschirm enthält.&#10;&#10;Automatisch generierte Beschreibung">
                <a:extLst>
                  <a:ext uri="{FF2B5EF4-FFF2-40B4-BE49-F238E27FC236}">
                    <a16:creationId xmlns:a16="http://schemas.microsoft.com/office/drawing/2014/main" id="{3FD297B1-5BDD-3640-9BCA-63ABA0BF97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51785" y="966541"/>
                <a:ext cx="4990329" cy="2456419"/>
              </a:xfrm>
              <a:prstGeom prst="rect">
                <a:avLst/>
              </a:prstGeom>
            </p:spPr>
          </p:pic>
          <p:pic>
            <p:nvPicPr>
              <p:cNvPr id="29" name="Grafik 28" descr="Ein Bild, das Zeichnung enthält.&#10;&#10;Automatisch generierte Beschreibung">
                <a:extLst>
                  <a:ext uri="{FF2B5EF4-FFF2-40B4-BE49-F238E27FC236}">
                    <a16:creationId xmlns:a16="http://schemas.microsoft.com/office/drawing/2014/main" id="{366D1CF8-50DE-704B-81EA-CF3BAA63F24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35262" y="2056010"/>
                <a:ext cx="2885199" cy="4297587"/>
              </a:xfrm>
              <a:prstGeom prst="rect">
                <a:avLst/>
              </a:prstGeom>
            </p:spPr>
          </p:pic>
          <p:sp>
            <p:nvSpPr>
              <p:cNvPr id="30" name="Rechteck 29">
                <a:extLst>
                  <a:ext uri="{FF2B5EF4-FFF2-40B4-BE49-F238E27FC236}">
                    <a16:creationId xmlns:a16="http://schemas.microsoft.com/office/drawing/2014/main" id="{BFB4B6A7-1B0F-934A-B698-D4B7063FF4C2}"/>
                  </a:ext>
                </a:extLst>
              </p:cNvPr>
              <p:cNvSpPr/>
              <p:nvPr/>
            </p:nvSpPr>
            <p:spPr>
              <a:xfrm>
                <a:off x="4672980" y="1775148"/>
                <a:ext cx="3888432" cy="2962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PRODUKCJA</a:t>
                </a:r>
                <a:endParaRPr kumimoji="0" lang="de-DE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1" name="Rechteck 30">
                <a:extLst>
                  <a:ext uri="{FF2B5EF4-FFF2-40B4-BE49-F238E27FC236}">
                    <a16:creationId xmlns:a16="http://schemas.microsoft.com/office/drawing/2014/main" id="{AE121894-266B-6249-8232-E252428BCDEE}"/>
                  </a:ext>
                </a:extLst>
              </p:cNvPr>
              <p:cNvSpPr/>
              <p:nvPr/>
            </p:nvSpPr>
            <p:spPr>
              <a:xfrm rot="18370553">
                <a:off x="5066129" y="2386936"/>
                <a:ext cx="3888432" cy="296218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Down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pl-PL" sz="17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KONSUMPCJA</a:t>
                </a:r>
                <a:endParaRPr kumimoji="0" lang="de-DE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Rechteck 31">
                <a:extLst>
                  <a:ext uri="{FF2B5EF4-FFF2-40B4-BE49-F238E27FC236}">
                    <a16:creationId xmlns:a16="http://schemas.microsoft.com/office/drawing/2014/main" id="{DD9C449D-79E3-CD4E-9FFE-DCAE3A956540}"/>
                  </a:ext>
                </a:extLst>
              </p:cNvPr>
              <p:cNvSpPr/>
              <p:nvPr/>
            </p:nvSpPr>
            <p:spPr>
              <a:xfrm rot="3600000">
                <a:off x="4318533" y="2272998"/>
                <a:ext cx="3888432" cy="296280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Down">
                  <a:avLst/>
                </a:prstTxWarp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l-PL" sz="1700" b="1" dirty="0">
                    <a:solidFill>
                      <a:prstClr val="white"/>
                    </a:solidFill>
                    <a:latin typeface="Arial"/>
                  </a:rPr>
                  <a:t>ZARZĄDZANIE </a:t>
                </a:r>
                <a:br>
                  <a:rPr lang="pl-PL" sz="1700" b="1" dirty="0">
                    <a:solidFill>
                      <a:prstClr val="white"/>
                    </a:solidFill>
                    <a:latin typeface="Arial"/>
                  </a:rPr>
                </a:br>
                <a:r>
                  <a:rPr lang="pl-PL" sz="1700" b="1" dirty="0">
                    <a:solidFill>
                      <a:prstClr val="white"/>
                    </a:solidFill>
                    <a:latin typeface="Arial"/>
                  </a:rPr>
                  <a:t>ODPADAMI</a:t>
                </a:r>
                <a:endParaRPr kumimoji="0" lang="de-DE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3" name="Flèche : droite 15">
              <a:extLst>
                <a:ext uri="{FF2B5EF4-FFF2-40B4-BE49-F238E27FC236}">
                  <a16:creationId xmlns:a16="http://schemas.microsoft.com/office/drawing/2014/main" id="{74C9FC5D-8B3A-7E46-B25A-07A88D8C35F3}"/>
                </a:ext>
              </a:extLst>
            </p:cNvPr>
            <p:cNvSpPr/>
            <p:nvPr/>
          </p:nvSpPr>
          <p:spPr>
            <a:xfrm rot="17880307">
              <a:off x="4185343" y="2625434"/>
              <a:ext cx="415732" cy="368496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28600" marR="0" lvl="0" indent="-2286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3"/>
                </a:buBlip>
                <a:tabLst/>
                <a:defRPr/>
              </a:pPr>
              <a:endPara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Flèche : droite 17">
              <a:extLst>
                <a:ext uri="{FF2B5EF4-FFF2-40B4-BE49-F238E27FC236}">
                  <a16:creationId xmlns:a16="http://schemas.microsoft.com/office/drawing/2014/main" id="{B8949FE3-854E-A64C-A0CF-A96A617F82FC}"/>
                </a:ext>
              </a:extLst>
            </p:cNvPr>
            <p:cNvSpPr/>
            <p:nvPr/>
          </p:nvSpPr>
          <p:spPr>
            <a:xfrm rot="3280936">
              <a:off x="6751895" y="2617467"/>
              <a:ext cx="415732" cy="368496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28600" marR="0" lvl="0" indent="-2286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3"/>
                </a:buBlip>
                <a:tabLst/>
                <a:defRPr/>
              </a:pPr>
              <a:endPara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Flèche : droite 18">
              <a:extLst>
                <a:ext uri="{FF2B5EF4-FFF2-40B4-BE49-F238E27FC236}">
                  <a16:creationId xmlns:a16="http://schemas.microsoft.com/office/drawing/2014/main" id="{F11631CB-8B6F-1C45-82A7-E22756525A40}"/>
                </a:ext>
              </a:extLst>
            </p:cNvPr>
            <p:cNvSpPr/>
            <p:nvPr/>
          </p:nvSpPr>
          <p:spPr>
            <a:xfrm rot="11251955">
              <a:off x="5255517" y="4680953"/>
              <a:ext cx="415732" cy="368496"/>
            </a:xfrm>
            <a:prstGeom prst="rightArrow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marL="228600" marR="0" lvl="0" indent="-228600" algn="l" defTabSz="914400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Blip>
                  <a:blip r:embed="rId3"/>
                </a:buBlip>
                <a:tabLst/>
                <a:defRPr/>
              </a:pPr>
              <a:endParaRPr kumimoji="0" lang="fr-FR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41" name="Grafik 40">
              <a:extLst>
                <a:ext uri="{FF2B5EF4-FFF2-40B4-BE49-F238E27FC236}">
                  <a16:creationId xmlns:a16="http://schemas.microsoft.com/office/drawing/2014/main" id="{401A277C-C120-0440-8781-05198B0A7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79947" y="2724346"/>
              <a:ext cx="1583822" cy="1576751"/>
            </a:xfrm>
            <a:prstGeom prst="rect">
              <a:avLst/>
            </a:prstGeom>
          </p:spPr>
        </p:pic>
      </p:grpSp>
      <p:pic>
        <p:nvPicPr>
          <p:cNvPr id="19" name="Grafik 18">
            <a:hlinkClick r:id="" action="ppaction://noaction"/>
            <a:extLst>
              <a:ext uri="{FF2B5EF4-FFF2-40B4-BE49-F238E27FC236}">
                <a16:creationId xmlns:a16="http://schemas.microsoft.com/office/drawing/2014/main" id="{7C123DD6-559E-54B2-261E-ECEAF4206B7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pic>
        <p:nvPicPr>
          <p:cNvPr id="22" name="Imag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EB0BCF6D-4616-7758-2469-225408BB996A}"/>
              </a:ext>
            </a:extLst>
          </p:cNvPr>
          <p:cNvPicPr>
            <a:picLocks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6349" r="20562" b="6494"/>
          <a:stretch/>
        </p:blipFill>
        <p:spPr>
          <a:xfrm>
            <a:off x="11136560" y="284604"/>
            <a:ext cx="792088" cy="79208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sp>
        <p:nvSpPr>
          <p:cNvPr id="5" name="Foliennummernplatzhalter 3">
            <a:extLst>
              <a:ext uri="{FF2B5EF4-FFF2-40B4-BE49-F238E27FC236}">
                <a16:creationId xmlns:a16="http://schemas.microsoft.com/office/drawing/2014/main" id="{0F8A96F2-7B91-8237-C3FD-5A97D84D367E}"/>
              </a:ext>
            </a:extLst>
          </p:cNvPr>
          <p:cNvSpPr txBox="1">
            <a:spLocks/>
          </p:cNvSpPr>
          <p:nvPr/>
        </p:nvSpPr>
        <p:spPr>
          <a:xfrm>
            <a:off x="587375" y="6389168"/>
            <a:ext cx="360053" cy="208780"/>
          </a:xfrm>
          <a:prstGeom prst="rect">
            <a:avLst/>
          </a:prstGeom>
        </p:spPr>
        <p:txBody>
          <a:bodyPr lIns="0" tIns="0" rIns="0" bIns="0" anchor="t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470503-8B05-4D20-8F1F-7C533DF5B48E}" type="slidenum">
              <a:rPr kumimoji="0" lang="de-DE" sz="9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de-DE" sz="9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03914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5">
            <a:extLst>
              <a:ext uri="{FF2B5EF4-FFF2-40B4-BE49-F238E27FC236}">
                <a16:creationId xmlns:a16="http://schemas.microsoft.com/office/drawing/2014/main" id="{7CA84C2D-68C3-D026-57E2-E3AC37A6681B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7030A0"/>
              </a:gs>
              <a:gs pos="58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0000"/>
              </a:lnSpc>
            </a:pPr>
            <a:r>
              <a:rPr lang="en-GB">
                <a:solidFill>
                  <a:schemeClr val="tx1"/>
                </a:solidFill>
              </a:rPr>
              <a:t>     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204E500-747E-694A-B7EA-AB53612BC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>
                <a:solidFill>
                  <a:schemeClr val="bg1"/>
                </a:solidFill>
              </a:rPr>
              <a:t>8</a:t>
            </a:fld>
            <a:endParaRPr lang="de-DE">
              <a:solidFill>
                <a:schemeClr val="bg1"/>
              </a:solidFill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D130CE4-F73B-EA40-9E46-1CC38DDB4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115" y="1118557"/>
            <a:ext cx="5298167" cy="424695"/>
          </a:xfrm>
        </p:spPr>
        <p:txBody>
          <a:bodyPr/>
          <a:lstStyle/>
          <a:p>
            <a:r>
              <a:rPr lang="de-DE" dirty="0">
                <a:solidFill>
                  <a:schemeClr val="bg1"/>
                </a:solidFill>
              </a:rPr>
              <a:t>Life Cycle Assessment (LCA)</a:t>
            </a:r>
          </a:p>
        </p:txBody>
      </p:sp>
      <p:sp>
        <p:nvSpPr>
          <p:cNvPr id="13" name="ZoneTexte 21">
            <a:extLst>
              <a:ext uri="{FF2B5EF4-FFF2-40B4-BE49-F238E27FC236}">
                <a16:creationId xmlns:a16="http://schemas.microsoft.com/office/drawing/2014/main" id="{FF0F4C84-90B4-1F41-A5C6-2AAFCC0D51AD}"/>
              </a:ext>
            </a:extLst>
          </p:cNvPr>
          <p:cNvSpPr txBox="1"/>
          <p:nvPr/>
        </p:nvSpPr>
        <p:spPr>
          <a:xfrm>
            <a:off x="436189" y="1883242"/>
            <a:ext cx="6206951" cy="4435060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“Cradle to Cradle” LCA </a:t>
            </a:r>
            <a:r>
              <a:rPr lang="pl-PL" sz="1600" dirty="0">
                <a:solidFill>
                  <a:schemeClr val="bg1"/>
                </a:solidFill>
              </a:rPr>
              <a:t>naukowo mierzy całkowity wpływ </a:t>
            </a:r>
            <a:r>
              <a:rPr lang="pl-PL" sz="1600" b="1" u="sng" dirty="0">
                <a:solidFill>
                  <a:schemeClr val="bg1"/>
                </a:solidFill>
              </a:rPr>
              <a:t>finalnego produktu</a:t>
            </a:r>
            <a:r>
              <a:rPr lang="pl-PL" sz="1600" dirty="0">
                <a:solidFill>
                  <a:schemeClr val="bg1"/>
                </a:solidFill>
              </a:rPr>
              <a:t> na środowisko w całym cyklu jego życia (od „powstania” do „końca życia”) mierzony w kategoriach emisji</a:t>
            </a:r>
            <a:r>
              <a:rPr lang="en-GB" sz="1600" dirty="0">
                <a:solidFill>
                  <a:schemeClr val="bg1"/>
                </a:solidFill>
              </a:rPr>
              <a:t> CO</a:t>
            </a:r>
            <a:r>
              <a:rPr lang="en-GB" sz="1100" dirty="0">
                <a:solidFill>
                  <a:schemeClr val="bg1"/>
                </a:solidFill>
              </a:rPr>
              <a:t>2</a:t>
            </a:r>
            <a:endParaRPr lang="en-GB" sz="16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endParaRPr lang="en-GB" sz="1600" dirty="0">
              <a:solidFill>
                <a:schemeClr val="bg1"/>
              </a:solidFill>
            </a:endParaRP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“Cradle to Gate” LCA </a:t>
            </a:r>
            <a:r>
              <a:rPr lang="pl-PL" sz="1600" dirty="0">
                <a:solidFill>
                  <a:schemeClr val="bg1"/>
                </a:solidFill>
              </a:rPr>
              <a:t>mierzy wpływ produkcji („tworzenia”) </a:t>
            </a:r>
            <a:r>
              <a:rPr lang="pl-PL" sz="1600" b="1" u="sng" dirty="0">
                <a:solidFill>
                  <a:schemeClr val="bg1"/>
                </a:solidFill>
              </a:rPr>
              <a:t>materiału</a:t>
            </a:r>
            <a:r>
              <a:rPr lang="pl-PL" sz="1600" dirty="0">
                <a:solidFill>
                  <a:schemeClr val="bg1"/>
                </a:solidFill>
              </a:rPr>
              <a:t> (szkła, papieru, metalu, plastiku)</a:t>
            </a:r>
            <a:endParaRPr lang="en-GB" sz="1600" dirty="0">
              <a:solidFill>
                <a:schemeClr val="bg1"/>
              </a:solidFill>
            </a:endParaRPr>
          </a:p>
          <a:p>
            <a:pPr>
              <a:lnSpc>
                <a:spcPts val="2000"/>
              </a:lnSpc>
            </a:pPr>
            <a:endParaRPr lang="de-DE" sz="1600" b="1" u="sng" dirty="0">
              <a:solidFill>
                <a:schemeClr val="bg1"/>
              </a:solidFill>
            </a:endParaRPr>
          </a:p>
          <a:p>
            <a:pPr marL="285750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Do czynników wpływających na dane LCA zalicza się wykorzystanie</a:t>
            </a:r>
            <a:r>
              <a:rPr lang="en-GB" sz="1600" dirty="0">
                <a:solidFill>
                  <a:schemeClr val="bg1"/>
                </a:solidFill>
              </a:rPr>
              <a:t>:</a:t>
            </a:r>
          </a:p>
          <a:p>
            <a:pPr marL="742950" lvl="1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Zasoby naturalne</a:t>
            </a:r>
          </a:p>
          <a:p>
            <a:pPr marL="742950" lvl="1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Energię</a:t>
            </a:r>
          </a:p>
          <a:p>
            <a:pPr marL="742950" lvl="1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Wodę</a:t>
            </a:r>
          </a:p>
          <a:p>
            <a:pPr marL="742950" lvl="1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Grunty rolne</a:t>
            </a:r>
          </a:p>
          <a:p>
            <a:pPr marL="742950" lvl="1" indent="-285750">
              <a:lnSpc>
                <a:spcPts val="2000"/>
              </a:lnSpc>
              <a:buFont typeface="Arial" panose="020B0604020202020204" pitchFamily="34" charset="0"/>
              <a:buChar char="•"/>
            </a:pPr>
            <a:r>
              <a:rPr lang="pl-PL" sz="1600" dirty="0">
                <a:solidFill>
                  <a:schemeClr val="bg1"/>
                </a:solidFill>
              </a:rPr>
              <a:t>Transport</a:t>
            </a:r>
          </a:p>
          <a:p>
            <a:pPr marL="266700" lvl="1">
              <a:lnSpc>
                <a:spcPts val="2000"/>
              </a:lnSpc>
            </a:pPr>
            <a:r>
              <a:rPr lang="pl-PL" sz="1600" dirty="0">
                <a:solidFill>
                  <a:schemeClr val="bg1"/>
                </a:solidFill>
              </a:rPr>
              <a:t>Oraz skutki wycofania go z eksploatacji (recykling, składowanie, spalanie)</a:t>
            </a:r>
            <a:endParaRPr lang="en-GB" sz="1600" dirty="0">
              <a:solidFill>
                <a:schemeClr val="bg1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1BD90C7-BAC0-48E0-922A-B92E6C6B8070}"/>
              </a:ext>
            </a:extLst>
          </p:cNvPr>
          <p:cNvGrpSpPr/>
          <p:nvPr/>
        </p:nvGrpSpPr>
        <p:grpSpPr>
          <a:xfrm>
            <a:off x="6506486" y="1381075"/>
            <a:ext cx="5313725" cy="4628517"/>
            <a:chOff x="6076325" y="1789702"/>
            <a:chExt cx="4200905" cy="3734371"/>
          </a:xfrm>
        </p:grpSpPr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5978BB51-D8D9-DB4F-8405-09B8C4F62A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414208">
              <a:off x="6456040" y="1935494"/>
              <a:ext cx="3355524" cy="3355524"/>
            </a:xfrm>
            <a:prstGeom prst="rect">
              <a:avLst/>
            </a:prstGeom>
          </p:spPr>
        </p:pic>
        <p:grpSp>
          <p:nvGrpSpPr>
            <p:cNvPr id="41" name="Gruppieren 40">
              <a:extLst>
                <a:ext uri="{FF2B5EF4-FFF2-40B4-BE49-F238E27FC236}">
                  <a16:creationId xmlns:a16="http://schemas.microsoft.com/office/drawing/2014/main" id="{4A03A782-100C-F54E-9C93-4FE6D828EBD0}"/>
                </a:ext>
              </a:extLst>
            </p:cNvPr>
            <p:cNvGrpSpPr/>
            <p:nvPr/>
          </p:nvGrpSpPr>
          <p:grpSpPr>
            <a:xfrm rot="406803">
              <a:off x="6530603" y="2270454"/>
              <a:ext cx="3202785" cy="2739228"/>
              <a:chOff x="6530603" y="2270454"/>
              <a:chExt cx="3202785" cy="2739228"/>
            </a:xfrm>
          </p:grpSpPr>
          <p:sp>
            <p:nvSpPr>
              <p:cNvPr id="20" name="Rechteck 19">
                <a:extLst>
                  <a:ext uri="{FF2B5EF4-FFF2-40B4-BE49-F238E27FC236}">
                    <a16:creationId xmlns:a16="http://schemas.microsoft.com/office/drawing/2014/main" id="{E0549117-6367-704F-92CD-C52E816D8C16}"/>
                  </a:ext>
                </a:extLst>
              </p:cNvPr>
              <p:cNvSpPr/>
              <p:nvPr/>
            </p:nvSpPr>
            <p:spPr>
              <a:xfrm rot="19502892">
                <a:off x="6630299" y="2302798"/>
                <a:ext cx="2485094" cy="189352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r>
                  <a:rPr lang="pl-PL" sz="1200" b="1" dirty="0">
                    <a:solidFill>
                      <a:schemeClr val="accent1"/>
                    </a:solidFill>
                    <a:latin typeface="+mj-lt"/>
                  </a:rPr>
                  <a:t>Koniec Życia</a:t>
                </a:r>
                <a:endParaRPr lang="en-GB" sz="1200" b="1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21" name="Rechteck 20">
                <a:extLst>
                  <a:ext uri="{FF2B5EF4-FFF2-40B4-BE49-F238E27FC236}">
                    <a16:creationId xmlns:a16="http://schemas.microsoft.com/office/drawing/2014/main" id="{BD477EC2-DE11-DC48-8C8F-2FD394AAABBB}"/>
                  </a:ext>
                </a:extLst>
              </p:cNvPr>
              <p:cNvSpPr/>
              <p:nvPr/>
            </p:nvSpPr>
            <p:spPr>
              <a:xfrm rot="1698817">
                <a:off x="7112732" y="2270454"/>
                <a:ext cx="2485094" cy="189352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r>
                  <a:rPr lang="pl-PL" sz="1200" b="1" dirty="0">
                    <a:solidFill>
                      <a:schemeClr val="accent1"/>
                    </a:solidFill>
                  </a:rPr>
                  <a:t>Zasoby</a:t>
                </a:r>
                <a:endParaRPr lang="de-DE" sz="12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2" name="Rechteck 21">
                <a:extLst>
                  <a:ext uri="{FF2B5EF4-FFF2-40B4-BE49-F238E27FC236}">
                    <a16:creationId xmlns:a16="http://schemas.microsoft.com/office/drawing/2014/main" id="{CE1C6F70-ECF4-BE4C-ADF2-485E3136CFC6}"/>
                  </a:ext>
                </a:extLst>
              </p:cNvPr>
              <p:cNvSpPr/>
              <p:nvPr/>
            </p:nvSpPr>
            <p:spPr>
              <a:xfrm rot="5400000">
                <a:off x="7346923" y="2657118"/>
                <a:ext cx="2485094" cy="189352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r>
                  <a:rPr lang="pl-PL" sz="1200" b="1" dirty="0">
                    <a:solidFill>
                      <a:schemeClr val="accent1"/>
                    </a:solidFill>
                    <a:latin typeface="+mj-lt"/>
                  </a:rPr>
                  <a:t>Przetwarzanie</a:t>
                </a:r>
                <a:endParaRPr lang="de-DE" sz="1200" b="1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25" name="Rechteck 24">
                <a:extLst>
                  <a:ext uri="{FF2B5EF4-FFF2-40B4-BE49-F238E27FC236}">
                    <a16:creationId xmlns:a16="http://schemas.microsoft.com/office/drawing/2014/main" id="{D95B4426-E694-9C4A-A089-54932105B140}"/>
                  </a:ext>
                </a:extLst>
              </p:cNvPr>
              <p:cNvSpPr/>
              <p:nvPr/>
            </p:nvSpPr>
            <p:spPr>
              <a:xfrm rot="15869294">
                <a:off x="6430633" y="2636670"/>
                <a:ext cx="2485094" cy="189352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Up">
                  <a:avLst/>
                </a:prstTxWarp>
              </a:bodyPr>
              <a:lstStyle/>
              <a:p>
                <a:pPr algn="ctr"/>
                <a:r>
                  <a:rPr lang="pl-PL" sz="1200" b="1" dirty="0">
                    <a:solidFill>
                      <a:schemeClr val="accent1"/>
                    </a:solidFill>
                    <a:latin typeface="+mj-lt"/>
                  </a:rPr>
                  <a:t>Wykorzystanie</a:t>
                </a:r>
                <a:endParaRPr lang="en-GB" sz="1200" b="1" dirty="0">
                  <a:solidFill>
                    <a:schemeClr val="accent1"/>
                  </a:solidFill>
                  <a:latin typeface="+mj-lt"/>
                </a:endParaRPr>
              </a:p>
            </p:txBody>
          </p:sp>
          <p:sp>
            <p:nvSpPr>
              <p:cNvPr id="27" name="Rechteck 26">
                <a:extLst>
                  <a:ext uri="{FF2B5EF4-FFF2-40B4-BE49-F238E27FC236}">
                    <a16:creationId xmlns:a16="http://schemas.microsoft.com/office/drawing/2014/main" id="{47DF0E82-65DB-B34B-9EEE-0D19263407C1}"/>
                  </a:ext>
                </a:extLst>
              </p:cNvPr>
              <p:cNvSpPr/>
              <p:nvPr/>
            </p:nvSpPr>
            <p:spPr>
              <a:xfrm rot="19149872">
                <a:off x="6890702" y="2838872"/>
                <a:ext cx="2842686" cy="21655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Down">
                  <a:avLst/>
                </a:prstTxWarp>
              </a:bodyPr>
              <a:lstStyle/>
              <a:p>
                <a:pPr algn="ctr"/>
                <a:r>
                  <a:rPr lang="pl-PL" sz="1200" b="1" dirty="0">
                    <a:solidFill>
                      <a:schemeClr val="accent1"/>
                    </a:solidFill>
                  </a:rPr>
                  <a:t>Produkcja</a:t>
                </a:r>
                <a:endParaRPr lang="de-DE" sz="1200" b="1" dirty="0">
                  <a:solidFill>
                    <a:schemeClr val="accent1"/>
                  </a:solidFill>
                </a:endParaRPr>
              </a:p>
            </p:txBody>
          </p:sp>
          <p:sp>
            <p:nvSpPr>
              <p:cNvPr id="28" name="Rechteck 27">
                <a:extLst>
                  <a:ext uri="{FF2B5EF4-FFF2-40B4-BE49-F238E27FC236}">
                    <a16:creationId xmlns:a16="http://schemas.microsoft.com/office/drawing/2014/main" id="{8B5290FB-7CDD-964B-8E3F-CE45C6869B6A}"/>
                  </a:ext>
                </a:extLst>
              </p:cNvPr>
              <p:cNvSpPr/>
              <p:nvPr/>
            </p:nvSpPr>
            <p:spPr>
              <a:xfrm rot="1884702">
                <a:off x="6530603" y="2844143"/>
                <a:ext cx="2842686" cy="2165539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prstTxWarp prst="textArchDown">
                  <a:avLst/>
                </a:prstTxWarp>
              </a:bodyPr>
              <a:lstStyle/>
              <a:p>
                <a:pPr algn="ctr"/>
                <a:r>
                  <a:rPr lang="pl-PL" sz="1200" b="1" dirty="0">
                    <a:solidFill>
                      <a:schemeClr val="accent1"/>
                    </a:solidFill>
                  </a:rPr>
                  <a:t>Dystrybucja</a:t>
                </a:r>
                <a:endParaRPr lang="de-DE" sz="1200" b="1" dirty="0">
                  <a:solidFill>
                    <a:schemeClr val="accent1"/>
                  </a:solidFill>
                </a:endParaRPr>
              </a:p>
            </p:txBody>
          </p:sp>
        </p:grp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6418C186-36C4-4041-A73B-DE1066309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863209" y="3395691"/>
              <a:ext cx="414021" cy="552027"/>
            </a:xfrm>
            <a:prstGeom prst="rect">
              <a:avLst/>
            </a:prstGeom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D735954E-EBC4-7944-9665-2820FBF70D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832304" y="5124420"/>
              <a:ext cx="399653" cy="399653"/>
            </a:xfrm>
            <a:prstGeom prst="rect">
              <a:avLst/>
            </a:prstGeom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3190A0B5-11DE-7047-A8E9-42903ED355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2410690">
              <a:off x="9030774" y="1877037"/>
              <a:ext cx="622367" cy="428296"/>
            </a:xfrm>
            <a:prstGeom prst="rect">
              <a:avLst/>
            </a:prstGeom>
          </p:spPr>
        </p:pic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EC5E3A4F-C67A-7C41-AC44-E05DE54C5AB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593783" y="5046407"/>
              <a:ext cx="577753" cy="316008"/>
            </a:xfrm>
            <a:prstGeom prst="rect">
              <a:avLst/>
            </a:prstGeom>
          </p:spPr>
        </p:pic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471AA131-BD86-7744-802C-D21A9E827F8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076325" y="3517321"/>
              <a:ext cx="320844" cy="435431"/>
            </a:xfrm>
            <a:prstGeom prst="rect">
              <a:avLst/>
            </a:prstGeom>
          </p:spPr>
        </p:pic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7F7C6AB0-B922-5C4E-B1D0-84C5DC2A32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766186" y="1789702"/>
              <a:ext cx="457450" cy="446426"/>
            </a:xfrm>
            <a:prstGeom prst="rect">
              <a:avLst/>
            </a:prstGeom>
          </p:spPr>
        </p:pic>
        <p:sp>
          <p:nvSpPr>
            <p:cNvPr id="29" name="ZoneTexte 21">
              <a:extLst>
                <a:ext uri="{FF2B5EF4-FFF2-40B4-BE49-F238E27FC236}">
                  <a16:creationId xmlns:a16="http://schemas.microsoft.com/office/drawing/2014/main" id="{9485A93B-94CA-2746-A783-4F4741FE67D1}"/>
                </a:ext>
              </a:extLst>
            </p:cNvPr>
            <p:cNvSpPr txBox="1"/>
            <p:nvPr/>
          </p:nvSpPr>
          <p:spPr>
            <a:xfrm>
              <a:off x="7040423" y="3284984"/>
              <a:ext cx="2191534" cy="620799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pl-PL" sz="2200" b="1" dirty="0">
                  <a:solidFill>
                    <a:srgbClr val="92D050"/>
                  </a:solidFill>
                </a:rPr>
                <a:t>ANALIZA CYKLU ŻYCIA PRODUKTU</a:t>
              </a:r>
              <a:endParaRPr lang="en-GB" dirty="0">
                <a:cs typeface="Arial"/>
              </a:endParaRPr>
            </a:p>
          </p:txBody>
        </p:sp>
      </p:grpSp>
      <p:pic>
        <p:nvPicPr>
          <p:cNvPr id="33" name="Imag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702241E-DF88-AE42-AE57-62A07BCAA1C0}"/>
              </a:ext>
            </a:extLst>
          </p:cNvPr>
          <p:cNvPicPr>
            <a:picLocks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6349" r="20562" b="6494"/>
          <a:stretch/>
        </p:blipFill>
        <p:spPr>
          <a:xfrm>
            <a:off x="11136560" y="284604"/>
            <a:ext cx="792088" cy="79208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pic>
        <p:nvPicPr>
          <p:cNvPr id="40" name="Grafik 39">
            <a:hlinkClick r:id="" action="ppaction://noaction"/>
            <a:extLst>
              <a:ext uri="{FF2B5EF4-FFF2-40B4-BE49-F238E27FC236}">
                <a16:creationId xmlns:a16="http://schemas.microsoft.com/office/drawing/2014/main" id="{21EDC05F-A750-6F4E-B93A-1CE7662017F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39943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hteck 25">
            <a:extLst>
              <a:ext uri="{FF2B5EF4-FFF2-40B4-BE49-F238E27FC236}">
                <a16:creationId xmlns:a16="http://schemas.microsoft.com/office/drawing/2014/main" id="{934ED9A0-5066-6B42-AAB9-FFBD5F69E80F}"/>
              </a:ext>
            </a:extLst>
          </p:cNvPr>
          <p:cNvSpPr/>
          <p:nvPr/>
        </p:nvSpPr>
        <p:spPr>
          <a:xfrm flipH="1" flipV="1">
            <a:off x="0" y="0"/>
            <a:ext cx="12192000" cy="6858000"/>
          </a:xfrm>
          <a:prstGeom prst="rect">
            <a:avLst/>
          </a:prstGeom>
          <a:gradFill>
            <a:gsLst>
              <a:gs pos="0">
                <a:srgbClr val="7030A0"/>
              </a:gs>
              <a:gs pos="58000">
                <a:schemeClr val="accent1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l">
              <a:lnSpc>
                <a:spcPct val="110000"/>
              </a:lnSpc>
            </a:pPr>
            <a:r>
              <a:rPr lang="en-GB">
                <a:solidFill>
                  <a:schemeClr val="tx1"/>
                </a:solidFill>
              </a:rPr>
              <a:t>     </a:t>
            </a:r>
          </a:p>
        </p:txBody>
      </p:sp>
      <p:sp>
        <p:nvSpPr>
          <p:cNvPr id="76" name="Titel 1">
            <a:extLst>
              <a:ext uri="{FF2B5EF4-FFF2-40B4-BE49-F238E27FC236}">
                <a16:creationId xmlns:a16="http://schemas.microsoft.com/office/drawing/2014/main" id="{3DF3A79A-272C-E941-A5BD-95FD57457693}"/>
              </a:ext>
            </a:extLst>
          </p:cNvPr>
          <p:cNvSpPr txBox="1">
            <a:spLocks/>
          </p:cNvSpPr>
          <p:nvPr/>
        </p:nvSpPr>
        <p:spPr bwMode="gray">
          <a:xfrm>
            <a:off x="586800" y="820546"/>
            <a:ext cx="10153141" cy="73624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chemeClr val="accent1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de-DE" sz="3600">
                <a:solidFill>
                  <a:schemeClr val="bg1"/>
                </a:solidFill>
              </a:rPr>
              <a:t>Post Consumer Recycling (PCR)</a:t>
            </a:r>
          </a:p>
        </p:txBody>
      </p:sp>
      <p:sp>
        <p:nvSpPr>
          <p:cNvPr id="77" name="ZoneTexte 21">
            <a:extLst>
              <a:ext uri="{FF2B5EF4-FFF2-40B4-BE49-F238E27FC236}">
                <a16:creationId xmlns:a16="http://schemas.microsoft.com/office/drawing/2014/main" id="{688EAFE1-8961-D741-A5D1-E51A80201144}"/>
              </a:ext>
            </a:extLst>
          </p:cNvPr>
          <p:cNvSpPr txBox="1"/>
          <p:nvPr/>
        </p:nvSpPr>
        <p:spPr>
          <a:xfrm>
            <a:off x="3268112" y="1313002"/>
            <a:ext cx="3259168" cy="58477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pPr algn="r"/>
            <a:r>
              <a:rPr lang="pl-PL" sz="2000" b="1" dirty="0">
                <a:solidFill>
                  <a:srgbClr val="92D050"/>
                </a:solidFill>
              </a:rPr>
              <a:t>Koniec życia </a:t>
            </a:r>
            <a:r>
              <a:rPr lang="pl-PL" sz="2000" b="1" dirty="0" err="1">
                <a:solidFill>
                  <a:srgbClr val="92D050"/>
                </a:solidFill>
              </a:rPr>
              <a:t>porduktu</a:t>
            </a:r>
            <a:endParaRPr lang="fr-FR" sz="2000" b="1" dirty="0">
              <a:solidFill>
                <a:srgbClr val="92D050"/>
              </a:solidFill>
            </a:endParaRPr>
          </a:p>
          <a:p>
            <a:pPr algn="r"/>
            <a:r>
              <a:rPr lang="fr-FR" sz="1200" b="1" dirty="0">
                <a:solidFill>
                  <a:srgbClr val="92D050"/>
                </a:solidFill>
              </a:rPr>
              <a:t>End-of-Life </a:t>
            </a:r>
            <a:r>
              <a:rPr lang="fr-FR" sz="1200" b="1" dirty="0" err="1">
                <a:solidFill>
                  <a:srgbClr val="92D050"/>
                </a:solidFill>
              </a:rPr>
              <a:t>Products</a:t>
            </a:r>
            <a:endParaRPr lang="pl-PL" sz="1200" b="1" dirty="0">
              <a:solidFill>
                <a:srgbClr val="92D050"/>
              </a:solidFill>
            </a:endParaRPr>
          </a:p>
        </p:txBody>
      </p:sp>
      <p:sp>
        <p:nvSpPr>
          <p:cNvPr id="78" name="ZoneTexte 21">
            <a:extLst>
              <a:ext uri="{FF2B5EF4-FFF2-40B4-BE49-F238E27FC236}">
                <a16:creationId xmlns:a16="http://schemas.microsoft.com/office/drawing/2014/main" id="{133F493F-BB90-CC4C-A942-BC49264C0F78}"/>
              </a:ext>
            </a:extLst>
          </p:cNvPr>
          <p:cNvSpPr txBox="1"/>
          <p:nvPr/>
        </p:nvSpPr>
        <p:spPr>
          <a:xfrm>
            <a:off x="2423901" y="4828782"/>
            <a:ext cx="3918250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fr-FR" sz="1200" b="1" dirty="0">
                <a:solidFill>
                  <a:srgbClr val="92D050"/>
                </a:solidFill>
              </a:rPr>
              <a:t>5 </a:t>
            </a:r>
            <a:r>
              <a:rPr lang="pl-PL" sz="1200" b="1" dirty="0">
                <a:solidFill>
                  <a:srgbClr val="92D050"/>
                </a:solidFill>
              </a:rPr>
              <a:t>Sortowanie i kontrola</a:t>
            </a:r>
            <a:endParaRPr lang="fr-FR" sz="1200" b="1" dirty="0">
              <a:solidFill>
                <a:srgbClr val="92D050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Tworzywa sztuczne są ponownie sortowane według jakości, koloru, a także kontrolowane przed mieszaniem.</a:t>
            </a:r>
            <a:endParaRPr lang="fr-FR" sz="1200" dirty="0">
              <a:solidFill>
                <a:schemeClr val="bg1"/>
              </a:solidFill>
            </a:endParaRPr>
          </a:p>
        </p:txBody>
      </p:sp>
      <p:grpSp>
        <p:nvGrpSpPr>
          <p:cNvPr id="79" name="Gruppieren 78">
            <a:extLst>
              <a:ext uri="{FF2B5EF4-FFF2-40B4-BE49-F238E27FC236}">
                <a16:creationId xmlns:a16="http://schemas.microsoft.com/office/drawing/2014/main" id="{9051F30F-6762-234F-B48D-362703B36459}"/>
              </a:ext>
            </a:extLst>
          </p:cNvPr>
          <p:cNvGrpSpPr/>
          <p:nvPr/>
        </p:nvGrpSpPr>
        <p:grpSpPr>
          <a:xfrm>
            <a:off x="3883807" y="2071990"/>
            <a:ext cx="4444441" cy="2560864"/>
            <a:chOff x="2811929" y="1965110"/>
            <a:chExt cx="5023972" cy="2894787"/>
          </a:xfrm>
        </p:grpSpPr>
        <p:pic>
          <p:nvPicPr>
            <p:cNvPr id="80" name="Grafik 79">
              <a:extLst>
                <a:ext uri="{FF2B5EF4-FFF2-40B4-BE49-F238E27FC236}">
                  <a16:creationId xmlns:a16="http://schemas.microsoft.com/office/drawing/2014/main" id="{35321781-E3EF-4D44-B5D2-21099C4247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209" t="22344" r="41053" b="24070"/>
            <a:stretch/>
          </p:blipFill>
          <p:spPr>
            <a:xfrm>
              <a:off x="3880271" y="1965110"/>
              <a:ext cx="2880000" cy="2880000"/>
            </a:xfrm>
            <a:prstGeom prst="ellipse">
              <a:avLst/>
            </a:prstGeom>
          </p:spPr>
        </p:pic>
        <p:pic>
          <p:nvPicPr>
            <p:cNvPr id="81" name="Grafik 80">
              <a:extLst>
                <a:ext uri="{FF2B5EF4-FFF2-40B4-BE49-F238E27FC236}">
                  <a16:creationId xmlns:a16="http://schemas.microsoft.com/office/drawing/2014/main" id="{25AC9CB1-43AB-DD4F-892C-B1F26C545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1929" y="2033913"/>
              <a:ext cx="5023972" cy="2825984"/>
            </a:xfrm>
            <a:prstGeom prst="rect">
              <a:avLst/>
            </a:prstGeom>
          </p:spPr>
        </p:pic>
      </p:grpSp>
      <p:sp>
        <p:nvSpPr>
          <p:cNvPr id="82" name="ZoneTexte 21">
            <a:extLst>
              <a:ext uri="{FF2B5EF4-FFF2-40B4-BE49-F238E27FC236}">
                <a16:creationId xmlns:a16="http://schemas.microsoft.com/office/drawing/2014/main" id="{9F6FA3F4-D6E6-E649-823F-DF7B7304AFF2}"/>
              </a:ext>
            </a:extLst>
          </p:cNvPr>
          <p:cNvSpPr txBox="1"/>
          <p:nvPr/>
        </p:nvSpPr>
        <p:spPr>
          <a:xfrm>
            <a:off x="1984399" y="3737787"/>
            <a:ext cx="2685603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6 </a:t>
            </a:r>
            <a:r>
              <a:rPr lang="pl-PL" sz="1200" b="1" dirty="0">
                <a:solidFill>
                  <a:srgbClr val="92D050"/>
                </a:solidFill>
              </a:rPr>
              <a:t>K</a:t>
            </a:r>
            <a:r>
              <a:rPr lang="en-GB" sz="1200" b="1" dirty="0" err="1">
                <a:solidFill>
                  <a:srgbClr val="92D050"/>
                </a:solidFill>
              </a:rPr>
              <a:t>ompounding</a:t>
            </a:r>
            <a:r>
              <a:rPr lang="pl-PL" sz="1200" b="1" dirty="0">
                <a:solidFill>
                  <a:srgbClr val="92D050"/>
                </a:solidFill>
              </a:rPr>
              <a:t> / Granulacja</a:t>
            </a:r>
            <a:endParaRPr lang="en-GB" sz="1200" b="1" dirty="0">
              <a:solidFill>
                <a:srgbClr val="92D050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Wzbogacanie materiału o różne dodatki a następnie jego granulacja.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83" name="ZoneTexte 21">
            <a:extLst>
              <a:ext uri="{FF2B5EF4-FFF2-40B4-BE49-F238E27FC236}">
                <a16:creationId xmlns:a16="http://schemas.microsoft.com/office/drawing/2014/main" id="{93CE30FB-B307-3045-B9DC-CC0498B20831}"/>
              </a:ext>
            </a:extLst>
          </p:cNvPr>
          <p:cNvSpPr txBox="1"/>
          <p:nvPr/>
        </p:nvSpPr>
        <p:spPr>
          <a:xfrm>
            <a:off x="1703512" y="2392359"/>
            <a:ext cx="2809981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7 </a:t>
            </a:r>
            <a:r>
              <a:rPr lang="pl-PL" sz="1200" b="1" dirty="0">
                <a:solidFill>
                  <a:srgbClr val="92D050"/>
                </a:solidFill>
              </a:rPr>
              <a:t>Materiał</a:t>
            </a:r>
            <a:endParaRPr lang="en-GB" sz="1200" b="1" dirty="0">
              <a:solidFill>
                <a:srgbClr val="92D050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Gotowy do użycia w produkcji nowych komponentów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84" name="ZoneTexte 21">
            <a:extLst>
              <a:ext uri="{FF2B5EF4-FFF2-40B4-BE49-F238E27FC236}">
                <a16:creationId xmlns:a16="http://schemas.microsoft.com/office/drawing/2014/main" id="{EE74D428-AF1E-5546-B3FE-694C994BB48B}"/>
              </a:ext>
            </a:extLst>
          </p:cNvPr>
          <p:cNvSpPr txBox="1"/>
          <p:nvPr/>
        </p:nvSpPr>
        <p:spPr>
          <a:xfrm>
            <a:off x="7294688" y="1519825"/>
            <a:ext cx="4129904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1 </a:t>
            </a:r>
            <a:r>
              <a:rPr lang="pl-PL" sz="1200" b="1" dirty="0">
                <a:solidFill>
                  <a:srgbClr val="92D050"/>
                </a:solidFill>
              </a:rPr>
              <a:t>Pozyskiwanie</a:t>
            </a:r>
            <a:endParaRPr lang="en-GB" sz="1200" b="1" dirty="0">
              <a:solidFill>
                <a:srgbClr val="92D050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Zbiórka wycofanych z użytku tworzyw. Najczęściej zmieszanych z różnych źródeł. 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85" name="ZoneTexte 21">
            <a:extLst>
              <a:ext uri="{FF2B5EF4-FFF2-40B4-BE49-F238E27FC236}">
                <a16:creationId xmlns:a16="http://schemas.microsoft.com/office/drawing/2014/main" id="{E33CFDFF-681E-D346-884C-E44130ABA000}"/>
              </a:ext>
            </a:extLst>
          </p:cNvPr>
          <p:cNvSpPr txBox="1"/>
          <p:nvPr/>
        </p:nvSpPr>
        <p:spPr>
          <a:xfrm>
            <a:off x="7818196" y="2396659"/>
            <a:ext cx="3397319" cy="830997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2 </a:t>
            </a:r>
            <a:r>
              <a:rPr lang="pl-PL" sz="1200" b="1" dirty="0">
                <a:solidFill>
                  <a:srgbClr val="92D050"/>
                </a:solidFill>
              </a:rPr>
              <a:t>Sortowanie</a:t>
            </a:r>
            <a:endParaRPr lang="en-GB" sz="1200" b="1" dirty="0">
              <a:solidFill>
                <a:srgbClr val="92D050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Sortowanie odpadów z tworzyw sztucznych według rodzaju materiału, kodu identyfikacyjnego  (RIC) i gęstości.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86" name="ZoneTexte 21">
            <a:extLst>
              <a:ext uri="{FF2B5EF4-FFF2-40B4-BE49-F238E27FC236}">
                <a16:creationId xmlns:a16="http://schemas.microsoft.com/office/drawing/2014/main" id="{B3BE4A90-3786-3D4E-93B2-F710AF330AB6}"/>
              </a:ext>
            </a:extLst>
          </p:cNvPr>
          <p:cNvSpPr txBox="1"/>
          <p:nvPr/>
        </p:nvSpPr>
        <p:spPr>
          <a:xfrm>
            <a:off x="7877343" y="3707684"/>
            <a:ext cx="3173278" cy="461665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3 </a:t>
            </a:r>
            <a:r>
              <a:rPr lang="pl-PL" sz="1200" b="1" dirty="0">
                <a:solidFill>
                  <a:srgbClr val="92D050"/>
                </a:solidFill>
              </a:rPr>
              <a:t>Rozdrabnianie</a:t>
            </a:r>
            <a:endParaRPr lang="en-GB" sz="1200" b="1" dirty="0">
              <a:solidFill>
                <a:srgbClr val="92D050"/>
              </a:solidFill>
            </a:endParaRPr>
          </a:p>
          <a:p>
            <a:r>
              <a:rPr lang="pl-PL" sz="1200" dirty="0">
                <a:solidFill>
                  <a:schemeClr val="bg1"/>
                </a:solidFill>
              </a:rPr>
              <a:t>Mielenie elementów na mniejsze części  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87" name="ZoneTexte 21">
            <a:extLst>
              <a:ext uri="{FF2B5EF4-FFF2-40B4-BE49-F238E27FC236}">
                <a16:creationId xmlns:a16="http://schemas.microsoft.com/office/drawing/2014/main" id="{C1BE1DA9-E611-FF46-8787-E8525731333F}"/>
              </a:ext>
            </a:extLst>
          </p:cNvPr>
          <p:cNvSpPr txBox="1"/>
          <p:nvPr/>
        </p:nvSpPr>
        <p:spPr>
          <a:xfrm>
            <a:off x="7098767" y="4790783"/>
            <a:ext cx="2837730" cy="646331"/>
          </a:xfrm>
          <a:prstGeom prst="rect">
            <a:avLst/>
          </a:prstGeom>
          <a:noFill/>
        </p:spPr>
        <p:txBody>
          <a:bodyPr wrap="square" lIns="0">
            <a:spAutoFit/>
          </a:bodyPr>
          <a:lstStyle/>
          <a:p>
            <a:r>
              <a:rPr lang="en-GB" sz="1200" b="1" dirty="0">
                <a:solidFill>
                  <a:srgbClr val="92D050"/>
                </a:solidFill>
              </a:rPr>
              <a:t>4 </a:t>
            </a:r>
            <a:r>
              <a:rPr lang="pl-PL" sz="1200" b="1" dirty="0">
                <a:solidFill>
                  <a:srgbClr val="92D050"/>
                </a:solidFill>
              </a:rPr>
              <a:t>Mycie</a:t>
            </a:r>
            <a:r>
              <a:rPr lang="en-GB" sz="1200" b="1" dirty="0">
                <a:solidFill>
                  <a:srgbClr val="92D050"/>
                </a:solidFill>
              </a:rPr>
              <a:t> </a:t>
            </a:r>
          </a:p>
          <a:p>
            <a:r>
              <a:rPr lang="pl-PL" sz="1200" dirty="0">
                <a:solidFill>
                  <a:schemeClr val="bg1"/>
                </a:solidFill>
              </a:rPr>
              <a:t>Rozdrobnione elementy są myte w celu usunięcia zanieczyszczeń</a:t>
            </a:r>
            <a:endParaRPr lang="en-GB" sz="1200" dirty="0">
              <a:solidFill>
                <a:schemeClr val="bg1"/>
              </a:solidFill>
            </a:endParaRP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F7189CD-CCCC-C647-A4A7-DFF1C6FD8CA7}"/>
              </a:ext>
            </a:extLst>
          </p:cNvPr>
          <p:cNvSpPr/>
          <p:nvPr/>
        </p:nvSpPr>
        <p:spPr>
          <a:xfrm>
            <a:off x="4489028" y="1799607"/>
            <a:ext cx="3082604" cy="3082604"/>
          </a:xfrm>
          <a:prstGeom prst="ellipse">
            <a:avLst/>
          </a:prstGeom>
          <a:noFill/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5"/>
              </a:buBlip>
            </a:pPr>
            <a:endParaRPr lang="de-DE" err="1">
              <a:solidFill>
                <a:schemeClr val="tx1"/>
              </a:solidFill>
            </a:endParaRPr>
          </a:p>
        </p:txBody>
      </p:sp>
      <p:pic>
        <p:nvPicPr>
          <p:cNvPr id="89" name="Grafik 88">
            <a:extLst>
              <a:ext uri="{FF2B5EF4-FFF2-40B4-BE49-F238E27FC236}">
                <a16:creationId xmlns:a16="http://schemas.microsoft.com/office/drawing/2014/main" id="{B192E2D1-50E9-874D-B95F-59E74B86C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652468">
            <a:off x="6651950" y="1937798"/>
            <a:ext cx="933450" cy="457200"/>
          </a:xfrm>
          <a:prstGeom prst="rect">
            <a:avLst/>
          </a:prstGeom>
        </p:spPr>
      </p:pic>
      <p:pic>
        <p:nvPicPr>
          <p:cNvPr id="90" name="Grafik 89">
            <a:extLst>
              <a:ext uri="{FF2B5EF4-FFF2-40B4-BE49-F238E27FC236}">
                <a16:creationId xmlns:a16="http://schemas.microsoft.com/office/drawing/2014/main" id="{217E00EE-2CDF-4A48-8C6C-BFF5B8ECA3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347783">
            <a:off x="7199447" y="3031403"/>
            <a:ext cx="933450" cy="457200"/>
          </a:xfrm>
          <a:prstGeom prst="rect">
            <a:avLst/>
          </a:prstGeom>
        </p:spPr>
      </p:pic>
      <p:pic>
        <p:nvPicPr>
          <p:cNvPr id="91" name="Grafik 90">
            <a:extLst>
              <a:ext uri="{FF2B5EF4-FFF2-40B4-BE49-F238E27FC236}">
                <a16:creationId xmlns:a16="http://schemas.microsoft.com/office/drawing/2014/main" id="{25F25878-4E66-DA4D-826A-3E4FEDF6C2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155975">
            <a:off x="6766170" y="4198047"/>
            <a:ext cx="933450" cy="457200"/>
          </a:xfrm>
          <a:prstGeom prst="rect">
            <a:avLst/>
          </a:prstGeom>
        </p:spPr>
      </p:pic>
      <p:pic>
        <p:nvPicPr>
          <p:cNvPr id="92" name="Grafik 91">
            <a:extLst>
              <a:ext uri="{FF2B5EF4-FFF2-40B4-BE49-F238E27FC236}">
                <a16:creationId xmlns:a16="http://schemas.microsoft.com/office/drawing/2014/main" id="{28E5CD54-7D39-E544-98DF-20CB7A085C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056798">
            <a:off x="5598376" y="4676620"/>
            <a:ext cx="933450" cy="457200"/>
          </a:xfrm>
          <a:prstGeom prst="rect">
            <a:avLst/>
          </a:prstGeom>
        </p:spPr>
      </p:pic>
      <p:pic>
        <p:nvPicPr>
          <p:cNvPr id="93" name="Grafik 92">
            <a:extLst>
              <a:ext uri="{FF2B5EF4-FFF2-40B4-BE49-F238E27FC236}">
                <a16:creationId xmlns:a16="http://schemas.microsoft.com/office/drawing/2014/main" id="{99FCE188-51A2-1440-882E-E0885D387B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7330232">
            <a:off x="4086204" y="3122312"/>
            <a:ext cx="933450" cy="457200"/>
          </a:xfrm>
          <a:prstGeom prst="rect">
            <a:avLst/>
          </a:prstGeom>
        </p:spPr>
      </p:pic>
      <p:pic>
        <p:nvPicPr>
          <p:cNvPr id="94" name="Grafik 93">
            <a:extLst>
              <a:ext uri="{FF2B5EF4-FFF2-40B4-BE49-F238E27FC236}">
                <a16:creationId xmlns:a16="http://schemas.microsoft.com/office/drawing/2014/main" id="{FAE0B4C9-51B7-584B-831B-51A16276A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9993476">
            <a:off x="4537621" y="2022133"/>
            <a:ext cx="933450" cy="457200"/>
          </a:xfrm>
          <a:prstGeom prst="rect">
            <a:avLst/>
          </a:prstGeom>
        </p:spPr>
      </p:pic>
      <p:pic>
        <p:nvPicPr>
          <p:cNvPr id="95" name="Grafik 94">
            <a:extLst>
              <a:ext uri="{FF2B5EF4-FFF2-40B4-BE49-F238E27FC236}">
                <a16:creationId xmlns:a16="http://schemas.microsoft.com/office/drawing/2014/main" id="{B4F7CD53-6C8A-444E-9E76-FEE6DA8D8E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738670">
            <a:off x="4485568" y="4160872"/>
            <a:ext cx="933450" cy="457200"/>
          </a:xfrm>
          <a:prstGeom prst="rect">
            <a:avLst/>
          </a:prstGeom>
        </p:spPr>
      </p:pic>
      <p:sp>
        <p:nvSpPr>
          <p:cNvPr id="6" name="Rechteck 33">
            <a:extLst>
              <a:ext uri="{FF2B5EF4-FFF2-40B4-BE49-F238E27FC236}">
                <a16:creationId xmlns:a16="http://schemas.microsoft.com/office/drawing/2014/main" id="{ED708F8B-BD0E-4F99-A1D3-32A62487FD81}"/>
              </a:ext>
            </a:extLst>
          </p:cNvPr>
          <p:cNvSpPr/>
          <p:nvPr/>
        </p:nvSpPr>
        <p:spPr>
          <a:xfrm>
            <a:off x="0" y="6094799"/>
            <a:ext cx="12192000" cy="61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 algn="l">
              <a:lnSpc>
                <a:spcPct val="110000"/>
              </a:lnSpc>
              <a:buBlip>
                <a:blip r:embed="rId5"/>
              </a:buBlip>
            </a:pPr>
            <a:endParaRPr lang="de-DE">
              <a:solidFill>
                <a:schemeClr val="tx1"/>
              </a:solidFill>
            </a:endParaRPr>
          </a:p>
        </p:txBody>
      </p:sp>
      <p:pic>
        <p:nvPicPr>
          <p:cNvPr id="25" name="Grafik 24">
            <a:hlinkClick r:id="" action="ppaction://noaction"/>
            <a:extLst>
              <a:ext uri="{FF2B5EF4-FFF2-40B4-BE49-F238E27FC236}">
                <a16:creationId xmlns:a16="http://schemas.microsoft.com/office/drawing/2014/main" id="{BB506AC8-0B70-1133-5D8B-5938B54775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6497" y="6387878"/>
            <a:ext cx="1688400" cy="209771"/>
          </a:xfrm>
          <a:prstGeom prst="rect">
            <a:avLst/>
          </a:prstGeom>
        </p:spPr>
      </p:pic>
      <p:pic>
        <p:nvPicPr>
          <p:cNvPr id="27" name="Imag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B64506B2-603B-6D0D-83AF-B532699A8BE4}"/>
              </a:ext>
            </a:extLst>
          </p:cNvPr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6" t="6349" r="20562" b="6494"/>
          <a:stretch/>
        </p:blipFill>
        <p:spPr>
          <a:xfrm>
            <a:off x="11136560" y="284604"/>
            <a:ext cx="792088" cy="792088"/>
          </a:xfrm>
          <a:prstGeom prst="ellipse">
            <a:avLst/>
          </a:prstGeom>
          <a:ln w="12700">
            <a:solidFill>
              <a:schemeClr val="bg1"/>
            </a:solidFill>
          </a:ln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336A3192-1038-A09F-AB74-55ED8039A3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470503-8B05-4D20-8F1F-7C533DF5B48E}" type="slidenum">
              <a:rPr lang="de-DE" smtClean="0">
                <a:solidFill>
                  <a:schemeClr val="bg1"/>
                </a:solidFill>
              </a:rPr>
              <a:t>9</a:t>
            </a:fld>
            <a:endParaRPr lang="de-DE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1346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DO1KJBEVE.2DtAwy7kZgQ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DO1KJBEVE.2DtAwy7kZg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DO1KJBEVE.2DtAwy7kZgQ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pWDO1KJBEVE.2DtAwy7kZgQ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LBIS_PowerPoint-Master_2020-0820_L01">
  <a:themeElements>
    <a:clrScheme name="Benutzerdefiniert 36">
      <a:dk1>
        <a:sysClr val="windowText" lastClr="000000"/>
      </a:dk1>
      <a:lt1>
        <a:sysClr val="window" lastClr="FFFFFF"/>
      </a:lt1>
      <a:dk2>
        <a:srgbClr val="5FCFA7"/>
      </a:dk2>
      <a:lt2>
        <a:srgbClr val="E8EBED"/>
      </a:lt2>
      <a:accent1>
        <a:srgbClr val="002859"/>
      </a:accent1>
      <a:accent2>
        <a:srgbClr val="006ED8"/>
      </a:accent2>
      <a:accent3>
        <a:srgbClr val="8C008C"/>
      </a:accent3>
      <a:accent4>
        <a:srgbClr val="C81450"/>
      </a:accent4>
      <a:accent5>
        <a:srgbClr val="EE7B30"/>
      </a:accent5>
      <a:accent6>
        <a:srgbClr val="DDFD7E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t"/>
      <a:lstStyle>
        <a:defPPr marL="228600" indent="-228600" algn="l">
          <a:lnSpc>
            <a:spcPct val="110000"/>
          </a:lnSpc>
          <a:buBlip>
            <a:blip xmlns:r="http://schemas.openxmlformats.org/officeDocument/2006/relationships" r:embed="rId1"/>
          </a:buBlip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635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 anchor="t">
        <a:spAutoFit/>
      </a:bodyPr>
      <a:lstStyle>
        <a:defPPr marL="228600" indent="-228600" algn="l">
          <a:lnSpc>
            <a:spcPct val="110000"/>
          </a:lnSpc>
          <a:buBlip>
            <a:blip xmlns:r="http://schemas.openxmlformats.org/officeDocument/2006/relationships" r:embed="rId1"/>
          </a:buBlip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1" id="{BD692614-DBF3-4956-9C95-72E2DC5DE099}" vid="{A0B1E82E-7572-4A07-878A-C36B71D488FB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enutzerdefiniert 36">
    <a:dk1>
      <a:sysClr val="windowText" lastClr="000000"/>
    </a:dk1>
    <a:lt1>
      <a:sysClr val="window" lastClr="FFFFFF"/>
    </a:lt1>
    <a:dk2>
      <a:srgbClr val="5FCFA7"/>
    </a:dk2>
    <a:lt2>
      <a:srgbClr val="E8EBED"/>
    </a:lt2>
    <a:accent1>
      <a:srgbClr val="002859"/>
    </a:accent1>
    <a:accent2>
      <a:srgbClr val="006ED8"/>
    </a:accent2>
    <a:accent3>
      <a:srgbClr val="8C008C"/>
    </a:accent3>
    <a:accent4>
      <a:srgbClr val="C81450"/>
    </a:accent4>
    <a:accent5>
      <a:srgbClr val="EE7B30"/>
    </a:accent5>
    <a:accent6>
      <a:srgbClr val="DDFD7E"/>
    </a:accent6>
    <a:hlink>
      <a:srgbClr val="000000"/>
    </a:hlink>
    <a:folHlink>
      <a:srgbClr val="00000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档" ma:contentTypeID="0x0101009974EB7A9E1D2A4E86524324C3730C6E" ma:contentTypeVersion="12" ma:contentTypeDescription="新建文档。" ma:contentTypeScope="" ma:versionID="7cd32d97026ad272dcdeec48f53d81e6">
  <xsd:schema xmlns:xsd="http://www.w3.org/2001/XMLSchema" xmlns:xs="http://www.w3.org/2001/XMLSchema" xmlns:p="http://schemas.microsoft.com/office/2006/metadata/properties" xmlns:ns2="97e50e7f-cbe2-4146-8d2b-63a5b9620045" xmlns:ns3="8b4f1349-eff2-4dae-b960-77282aaaf4c2" targetNamespace="http://schemas.microsoft.com/office/2006/metadata/properties" ma:root="true" ma:fieldsID="10a69b6fd23b2193c9b6d8c661bb0688" ns2:_="" ns3:_="">
    <xsd:import namespace="97e50e7f-cbe2-4146-8d2b-63a5b9620045"/>
    <xsd:import namespace="8b4f1349-eff2-4dae-b960-77282aaaf4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e50e7f-cbe2-4146-8d2b-63a5b962004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图像标记" ma:readOnly="false" ma:fieldId="{5cf76f15-5ced-4ddc-b409-7134ff3c332f}" ma:taxonomyMulti="true" ma:sspId="f4cd0450-2270-400b-b991-6a081d1c83a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4f1349-eff2-4dae-b960-77282aaaf4c2" elementFormDefault="qualified">
    <xsd:import namespace="http://schemas.microsoft.com/office/2006/documentManagement/types"/>
    <xsd:import namespace="http://schemas.microsoft.com/office/infopath/2007/PartnerControls"/>
    <xsd:element name="TaxCatchAll" ma:index="16" nillable="true" ma:displayName="Taxonomy Catch All Column" ma:hidden="true" ma:list="{d62b1b6d-1889-4656-bf2f-58caeba00d78}" ma:internalName="TaxCatchAll" ma:showField="CatchAllData" ma:web="8b4f1349-eff2-4dae-b960-77282aaaf4c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7" nillable="true" ma:displayName="共享对象: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共享对象详细信息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内容类型"/>
        <xsd:element ref="dc:title" minOccurs="0" maxOccurs="1" ma:index="4" ma:displayName="标题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7e50e7f-cbe2-4146-8d2b-63a5b9620045">
      <Terms xmlns="http://schemas.microsoft.com/office/infopath/2007/PartnerControls"/>
    </lcf76f155ced4ddcb4097134ff3c332f>
    <TaxCatchAll xmlns="8b4f1349-eff2-4dae-b960-77282aaaf4c2" xsi:nil="true"/>
  </documentManagement>
</p:properties>
</file>

<file path=customXml/itemProps1.xml><?xml version="1.0" encoding="utf-8"?>
<ds:datastoreItem xmlns:ds="http://schemas.openxmlformats.org/officeDocument/2006/customXml" ds:itemID="{B51E2474-4DB4-45AF-ADBC-CFAD872F28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e50e7f-cbe2-4146-8d2b-63a5b9620045"/>
    <ds:schemaRef ds:uri="8b4f1349-eff2-4dae-b960-77282aaaf4c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94A6F83-191E-4C6E-AA49-EAE213D0FA1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B04114-1361-4309-B25F-882BF2F991C6}">
  <ds:schemaRefs>
    <ds:schemaRef ds:uri="http://purl.org/dc/elements/1.1/"/>
    <ds:schemaRef ds:uri="http://schemas.microsoft.com/office/2006/metadata/properties"/>
    <ds:schemaRef ds:uri="97e50e7f-cbe2-4146-8d2b-63a5b9620045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purl.org/dc/terms/"/>
    <ds:schemaRef ds:uri="http://schemas.openxmlformats.org/package/2006/metadata/core-properties"/>
    <ds:schemaRef ds:uri="8b4f1349-eff2-4dae-b960-77282aaaf4c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1251</Words>
  <Application>Microsoft Office PowerPoint</Application>
  <PresentationFormat>Panoramiczny</PresentationFormat>
  <Paragraphs>339</Paragraphs>
  <Slides>23</Slides>
  <Notes>17</Notes>
  <HiddenSlides>0</HiddenSlides>
  <MMClips>0</MMClips>
  <ScaleCrop>false</ScaleCrop>
  <HeadingPairs>
    <vt:vector size="6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Tytuły slajdów</vt:lpstr>
      </vt:variant>
      <vt:variant>
        <vt:i4>23</vt:i4>
      </vt:variant>
    </vt:vector>
  </HeadingPairs>
  <TitlesOfParts>
    <vt:vector size="30" baseType="lpstr">
      <vt:lpstr>Calibri-Bold</vt:lpstr>
      <vt:lpstr>Arial</vt:lpstr>
      <vt:lpstr>Calibri</vt:lpstr>
      <vt:lpstr>Calibri Light</vt:lpstr>
      <vt:lpstr>Segoe UI</vt:lpstr>
      <vt:lpstr>Office</vt:lpstr>
      <vt:lpstr>ALBIS_PowerPoint-Master_2020-0820_L01</vt:lpstr>
      <vt:lpstr>Prezentacja programu PowerPoint</vt:lpstr>
      <vt:lpstr>Struktura grupy Otto-Krahn Group</vt:lpstr>
      <vt:lpstr>Prezentacja programu PowerPoint</vt:lpstr>
      <vt:lpstr>Prezentacja programu PowerPoint</vt:lpstr>
      <vt:lpstr>Prezentacja programu PowerPoint</vt:lpstr>
      <vt:lpstr>Prezentacja programu PowerPoint</vt:lpstr>
      <vt:lpstr>Gospodarka Cyrkularna Gospodarka o obiegu zamkniętym </vt:lpstr>
      <vt:lpstr>Life Cycle Assessment (LCA)</vt:lpstr>
      <vt:lpstr>Prezentacja programu PowerPoint</vt:lpstr>
      <vt:lpstr>Post Industrial Recycling (PIR)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Przykłady zastosowań </vt:lpstr>
      <vt:lpstr>Przykłady zastosowań chemiczny  </vt:lpstr>
      <vt:lpstr>Przykłady zastosowań  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Balzereit, Dr. Sandra</dc:creator>
  <cp:lastModifiedBy>Mariański, Wojciech</cp:lastModifiedBy>
  <cp:revision>69</cp:revision>
  <cp:lastPrinted>2023-10-11T19:30:29Z</cp:lastPrinted>
  <dcterms:created xsi:type="dcterms:W3CDTF">2022-09-20T08:31:22Z</dcterms:created>
  <dcterms:modified xsi:type="dcterms:W3CDTF">2023-10-13T14:15:48Z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0x0101009974EB7A9E1D2A4E86524324C3730C6E</vt:lpwstr>
  </property>
</Properties>
</file>